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autoCompressPictures="0">
  <p:sldMasterIdLst>
    <p:sldMasterId id="2147483659"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5143500" type="screen16x9"/>
  <p:notesSz cx="6858000" cy="9144000"/>
  <p:embeddedFontLst>
    <p:embeddedFont>
      <p:font typeface="Garamond" panose="02020404030301010803" pitchFamily="18" charset="0"/>
      <p:regular r:id="rId13"/>
      <p:bold r:id="rId14"/>
      <p:italic r:id="rId15"/>
      <p:boldItalic r:id="rId1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40"/>
  </p:normalViewPr>
  <p:slideViewPr>
    <p:cSldViewPr snapToGrid="0">
      <p:cViewPr varScale="1">
        <p:scale>
          <a:sx n="149" d="100"/>
          <a:sy n="149" d="100"/>
        </p:scale>
        <p:origin x="504" y="168"/>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font" Target="fonts/font4.fnt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3.fntdata"/><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2.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g843e8c0cbd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3" name="Google Shape;123;g843e8c0cbd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81649abea7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81649abea7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304800" algn="l" rtl="0">
              <a:lnSpc>
                <a:spcPct val="150000"/>
              </a:lnSpc>
              <a:spcBef>
                <a:spcPts val="0"/>
              </a:spcBef>
              <a:spcAft>
                <a:spcPts val="0"/>
              </a:spcAft>
              <a:buClr>
                <a:schemeClr val="dk1"/>
              </a:buClr>
              <a:buSzPts val="1200"/>
              <a:buFont typeface="Garamond"/>
              <a:buChar char="●"/>
            </a:pPr>
            <a:r>
              <a:rPr lang="en" sz="1200">
                <a:solidFill>
                  <a:schemeClr val="dk1"/>
                </a:solidFill>
                <a:latin typeface="Garamond"/>
                <a:ea typeface="Garamond"/>
                <a:cs typeface="Garamond"/>
                <a:sym typeface="Garamond"/>
              </a:rPr>
              <a:t>Many people experience these cognitive distortions from time to time, but if allowed to continue unchecked they could lead to further mental health disturbances such as anxiety or depression. </a:t>
            </a:r>
            <a:endParaRPr sz="1200">
              <a:solidFill>
                <a:schemeClr val="dk1"/>
              </a:solidFill>
              <a:latin typeface="Garamond"/>
              <a:ea typeface="Garamond"/>
              <a:cs typeface="Garamond"/>
              <a:sym typeface="Garamond"/>
            </a:endParaRPr>
          </a:p>
          <a:p>
            <a:pPr marL="457200" lvl="0" indent="-304800" algn="l" rtl="0">
              <a:lnSpc>
                <a:spcPct val="150000"/>
              </a:lnSpc>
              <a:spcBef>
                <a:spcPts val="0"/>
              </a:spcBef>
              <a:spcAft>
                <a:spcPts val="0"/>
              </a:spcAft>
              <a:buClr>
                <a:schemeClr val="dk1"/>
              </a:buClr>
              <a:buSzPts val="1200"/>
              <a:buFont typeface="Garamond"/>
              <a:buChar char="●"/>
            </a:pPr>
            <a:r>
              <a:rPr lang="en" sz="1200">
                <a:solidFill>
                  <a:schemeClr val="dk1"/>
                </a:solidFill>
                <a:latin typeface="Garamond"/>
                <a:ea typeface="Garamond"/>
                <a:cs typeface="Garamond"/>
                <a:sym typeface="Garamond"/>
              </a:rPr>
              <a:t>The more severe or prolonged the adverse event is, the more likely it is that one or more cognitive distortions will develop. </a:t>
            </a:r>
            <a:endParaRPr sz="1200">
              <a:solidFill>
                <a:schemeClr val="dk1"/>
              </a:solidFill>
              <a:latin typeface="Garamond"/>
              <a:ea typeface="Garamond"/>
              <a:cs typeface="Garamond"/>
              <a:sym typeface="Garamond"/>
            </a:endParaRPr>
          </a:p>
          <a:p>
            <a:pPr marL="457200" lvl="0" indent="-304800" algn="l" rtl="0">
              <a:lnSpc>
                <a:spcPct val="150000"/>
              </a:lnSpc>
              <a:spcBef>
                <a:spcPts val="0"/>
              </a:spcBef>
              <a:spcAft>
                <a:spcPts val="0"/>
              </a:spcAft>
              <a:buClr>
                <a:schemeClr val="dk1"/>
              </a:buClr>
              <a:buSzPts val="1200"/>
              <a:buFont typeface="Garamond"/>
              <a:buChar char="●"/>
            </a:pPr>
            <a:r>
              <a:rPr lang="en" sz="1200">
                <a:solidFill>
                  <a:schemeClr val="dk1"/>
                </a:solidFill>
                <a:latin typeface="Garamond"/>
                <a:ea typeface="Garamond"/>
                <a:cs typeface="Garamond"/>
                <a:sym typeface="Garamond"/>
              </a:rPr>
              <a:t>In the 1960’s, physiatrist Aaron Beck pioneered the research on cognitive distortions and created Cognitive Behavioral Therapy (CBT) to combat it. </a:t>
            </a:r>
            <a:endParaRPr sz="1200">
              <a:solidFill>
                <a:schemeClr val="dk1"/>
              </a:solidFill>
              <a:latin typeface="Garamond"/>
              <a:ea typeface="Garamond"/>
              <a:cs typeface="Garamond"/>
              <a:sym typeface="Garamond"/>
            </a:endParaRPr>
          </a:p>
          <a:p>
            <a:pPr marL="457200" lvl="0" indent="-304800" algn="l" rtl="0">
              <a:lnSpc>
                <a:spcPct val="150000"/>
              </a:lnSpc>
              <a:spcBef>
                <a:spcPts val="0"/>
              </a:spcBef>
              <a:spcAft>
                <a:spcPts val="0"/>
              </a:spcAft>
              <a:buClr>
                <a:schemeClr val="dk1"/>
              </a:buClr>
              <a:buSzPts val="1200"/>
              <a:buFont typeface="Garamond"/>
              <a:buChar char="●"/>
            </a:pPr>
            <a:r>
              <a:rPr lang="en" sz="1200">
                <a:solidFill>
                  <a:schemeClr val="dk1"/>
                </a:solidFill>
                <a:latin typeface="Garamond"/>
                <a:ea typeface="Garamond"/>
                <a:cs typeface="Garamond"/>
                <a:sym typeface="Garamond"/>
              </a:rPr>
              <a:t>One of Beck’s colleagues, David Burns, is considered a foremost expert in making cognitive distortions easy for the public to understand and overcome. In his book </a:t>
            </a:r>
            <a:r>
              <a:rPr lang="en" sz="1200" i="1">
                <a:solidFill>
                  <a:schemeClr val="dk1"/>
                </a:solidFill>
                <a:latin typeface="Garamond"/>
                <a:ea typeface="Garamond"/>
                <a:cs typeface="Garamond"/>
                <a:sym typeface="Garamond"/>
              </a:rPr>
              <a:t>The Feeling Good Handbook</a:t>
            </a:r>
            <a:r>
              <a:rPr lang="en" sz="1200">
                <a:solidFill>
                  <a:schemeClr val="dk1"/>
                </a:solidFill>
                <a:latin typeface="Garamond"/>
                <a:ea typeface="Garamond"/>
                <a:cs typeface="Garamond"/>
                <a:sym typeface="Garamond"/>
              </a:rPr>
              <a:t> he outlines ten common thinking traps/cognitive distortions, as well as ways to untwist the thinking</a:t>
            </a:r>
            <a:r>
              <a:rPr lang="en" sz="1200" i="1">
                <a:solidFill>
                  <a:schemeClr val="dk1"/>
                </a:solidFill>
                <a:latin typeface="Garamond"/>
                <a:ea typeface="Garamond"/>
                <a:cs typeface="Garamond"/>
                <a:sym typeface="Garamond"/>
              </a:rPr>
              <a:t>. </a:t>
            </a:r>
            <a:endParaRPr sz="1200" i="1">
              <a:solidFill>
                <a:schemeClr val="dk1"/>
              </a:solidFill>
              <a:latin typeface="Garamond"/>
              <a:ea typeface="Garamond"/>
              <a:cs typeface="Garamond"/>
              <a:sym typeface="Garamond"/>
            </a:endParaRPr>
          </a:p>
          <a:p>
            <a:pPr marL="457200" lvl="0" indent="-304800" algn="l" rtl="0">
              <a:lnSpc>
                <a:spcPct val="150000"/>
              </a:lnSpc>
              <a:spcBef>
                <a:spcPts val="0"/>
              </a:spcBef>
              <a:spcAft>
                <a:spcPts val="0"/>
              </a:spcAft>
              <a:buClr>
                <a:schemeClr val="dk1"/>
              </a:buClr>
              <a:buSzPts val="1200"/>
              <a:buFont typeface="Garamond"/>
              <a:buChar char="●"/>
            </a:pPr>
            <a:r>
              <a:rPr lang="en" sz="1200">
                <a:solidFill>
                  <a:schemeClr val="dk1"/>
                </a:solidFill>
                <a:latin typeface="Garamond"/>
                <a:ea typeface="Garamond"/>
                <a:cs typeface="Garamond"/>
                <a:sym typeface="Garamond"/>
              </a:rPr>
              <a:t>We will discuss five of these ten cognitive distortions.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
        <p:cNvGrpSpPr/>
        <p:nvPr/>
      </p:nvGrpSpPr>
      <p:grpSpPr>
        <a:xfrm>
          <a:off x="0" y="0"/>
          <a:ext cx="0" cy="0"/>
          <a:chOff x="0" y="0"/>
          <a:chExt cx="0" cy="0"/>
        </a:xfrm>
      </p:grpSpPr>
      <p:sp>
        <p:nvSpPr>
          <p:cNvPr id="65" name="Google Shape;65;g81649abea7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6" name="Google Shape;66;g81649abea7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g81649abea7_0_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 name="Google Shape;73;g81649abea7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Google Shape;79;g81649abea7_0_2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0" name="Google Shape;80;g81649abea7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715eda56c2_0_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 name="Google Shape;87;g715eda56c2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304800" algn="l" rtl="0">
              <a:lnSpc>
                <a:spcPct val="115000"/>
              </a:lnSpc>
              <a:spcBef>
                <a:spcPts val="0"/>
              </a:spcBef>
              <a:spcAft>
                <a:spcPts val="0"/>
              </a:spcAft>
              <a:buClr>
                <a:srgbClr val="000000"/>
              </a:buClr>
              <a:buSzPts val="1200"/>
              <a:buFont typeface="Garamond"/>
              <a:buChar char="●"/>
            </a:pPr>
            <a:r>
              <a:rPr lang="en" sz="1200">
                <a:latin typeface="Garamond"/>
                <a:ea typeface="Garamond"/>
                <a:cs typeface="Garamond"/>
                <a:sym typeface="Garamond"/>
              </a:rPr>
              <a:t>Labeling tends to imply that something is wrong with your true character or essence rather than just your thinking or behavior.</a:t>
            </a:r>
            <a:endParaRPr sz="1200">
              <a:latin typeface="Garamond"/>
              <a:ea typeface="Garamond"/>
              <a:cs typeface="Garamond"/>
              <a:sym typeface="Garamond"/>
            </a:endParaRPr>
          </a:p>
          <a:p>
            <a:pPr marL="457200" lvl="0" indent="-304800" algn="l" rtl="0">
              <a:lnSpc>
                <a:spcPct val="115000"/>
              </a:lnSpc>
              <a:spcBef>
                <a:spcPts val="0"/>
              </a:spcBef>
              <a:spcAft>
                <a:spcPts val="0"/>
              </a:spcAft>
              <a:buClr>
                <a:schemeClr val="dk2"/>
              </a:buClr>
              <a:buSzPts val="1200"/>
              <a:buFont typeface="Garamond"/>
              <a:buChar char="●"/>
            </a:pPr>
            <a:r>
              <a:rPr lang="en" sz="1200">
                <a:latin typeface="Garamond"/>
                <a:ea typeface="Garamond"/>
                <a:cs typeface="Garamond"/>
                <a:sym typeface="Garamond"/>
              </a:rPr>
              <a:t>You can also label others in your thoughts which could be damaging to your relationship with them and limit forward movement in the relationship.</a:t>
            </a:r>
            <a:endParaRPr sz="1200">
              <a:latin typeface="Garamond"/>
              <a:ea typeface="Garamond"/>
              <a:cs typeface="Garamond"/>
              <a:sym typeface="Garamon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81649abea7_0_1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81649abea7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g715eda56c2_1_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1" name="Google Shape;101;g715eda56c2_1_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304800" algn="l" rtl="0">
              <a:spcBef>
                <a:spcPts val="0"/>
              </a:spcBef>
              <a:spcAft>
                <a:spcPts val="0"/>
              </a:spcAft>
              <a:buSzPts val="1200"/>
              <a:buFont typeface="Garamond"/>
              <a:buChar char="●"/>
            </a:pPr>
            <a:r>
              <a:rPr lang="en" sz="1200">
                <a:latin typeface="Garamond"/>
                <a:ea typeface="Garamond"/>
                <a:cs typeface="Garamond"/>
                <a:sym typeface="Garamond"/>
              </a:rPr>
              <a:t>This is an example of examining the evidence.</a:t>
            </a:r>
            <a:endParaRPr sz="1200">
              <a:latin typeface="Garamond"/>
              <a:ea typeface="Garamond"/>
              <a:cs typeface="Garamond"/>
              <a:sym typeface="Garamond"/>
            </a:endParaRPr>
          </a:p>
          <a:p>
            <a:pPr marL="457200" lvl="0" indent="-304800" algn="l" rtl="0">
              <a:lnSpc>
                <a:spcPct val="115000"/>
              </a:lnSpc>
              <a:spcBef>
                <a:spcPts val="0"/>
              </a:spcBef>
              <a:spcAft>
                <a:spcPts val="0"/>
              </a:spcAft>
              <a:buClr>
                <a:schemeClr val="dk1"/>
              </a:buClr>
              <a:buSzPts val="1200"/>
              <a:buFont typeface="Garamond"/>
              <a:buChar char="●"/>
            </a:pPr>
            <a:r>
              <a:rPr lang="en" sz="1200">
                <a:solidFill>
                  <a:schemeClr val="dk1"/>
                </a:solidFill>
                <a:latin typeface="Garamond"/>
                <a:ea typeface="Garamond"/>
                <a:cs typeface="Garamond"/>
                <a:sym typeface="Garamond"/>
              </a:rPr>
              <a:t>Examining the evidence is a way for you to challenge your negative thoughts by looking further into the statement and trying to find examples of things that prove your negative thought to be a distorted view of reality. </a:t>
            </a:r>
            <a:endParaRPr sz="1200">
              <a:solidFill>
                <a:schemeClr val="dk1"/>
              </a:solidFill>
              <a:latin typeface="Garamond"/>
              <a:ea typeface="Garamond"/>
              <a:cs typeface="Garamond"/>
              <a:sym typeface="Garamond"/>
            </a:endParaRPr>
          </a:p>
          <a:p>
            <a:pPr marL="457200" lvl="0" indent="-304800" algn="l" rtl="0">
              <a:lnSpc>
                <a:spcPct val="115000"/>
              </a:lnSpc>
              <a:spcBef>
                <a:spcPts val="0"/>
              </a:spcBef>
              <a:spcAft>
                <a:spcPts val="0"/>
              </a:spcAft>
              <a:buClr>
                <a:schemeClr val="dk1"/>
              </a:buClr>
              <a:buSzPts val="1200"/>
              <a:buFont typeface="Garamond"/>
              <a:buChar char="●"/>
            </a:pPr>
            <a:r>
              <a:rPr lang="en" sz="1200">
                <a:solidFill>
                  <a:schemeClr val="dk1"/>
                </a:solidFill>
                <a:latin typeface="Garamond"/>
                <a:ea typeface="Garamond"/>
                <a:cs typeface="Garamond"/>
                <a:sym typeface="Garamond"/>
              </a:rPr>
              <a:t>By challenging the validity of these negative thoughts one can start to bring themselves out of a negative swirl.</a:t>
            </a:r>
            <a:endParaRPr sz="1200">
              <a:latin typeface="Garamond"/>
              <a:ea typeface="Garamond"/>
              <a:cs typeface="Garamond"/>
              <a:sym typeface="Garamond"/>
            </a:endParaRPr>
          </a:p>
          <a:p>
            <a:pPr marL="457200" lvl="0" indent="-304800" algn="l" rtl="0">
              <a:lnSpc>
                <a:spcPct val="115000"/>
              </a:lnSpc>
              <a:spcBef>
                <a:spcPts val="0"/>
              </a:spcBef>
              <a:spcAft>
                <a:spcPts val="0"/>
              </a:spcAft>
              <a:buClr>
                <a:schemeClr val="dk1"/>
              </a:buClr>
              <a:buSzPts val="1200"/>
              <a:buFont typeface="Garamond"/>
              <a:buChar char="●"/>
            </a:pPr>
            <a:r>
              <a:rPr lang="en" sz="1200">
                <a:solidFill>
                  <a:schemeClr val="dk1"/>
                </a:solidFill>
                <a:latin typeface="Garamond"/>
                <a:ea typeface="Garamond"/>
                <a:cs typeface="Garamond"/>
                <a:sym typeface="Garamond"/>
              </a:rPr>
              <a:t>There are a variety of ways to examine the evidence, these prompts are just one example of a way to bring oneself up out of the spiral.</a:t>
            </a:r>
            <a:endParaRPr sz="1200">
              <a:solidFill>
                <a:schemeClr val="dk1"/>
              </a:solidFill>
              <a:latin typeface="Garamond"/>
              <a:ea typeface="Garamond"/>
              <a:cs typeface="Garamond"/>
              <a:sym typeface="Garamond"/>
            </a:endParaRPr>
          </a:p>
          <a:p>
            <a:pPr marL="457200" lvl="0" indent="-304800" algn="l" rtl="0">
              <a:lnSpc>
                <a:spcPct val="115000"/>
              </a:lnSpc>
              <a:spcBef>
                <a:spcPts val="0"/>
              </a:spcBef>
              <a:spcAft>
                <a:spcPts val="0"/>
              </a:spcAft>
              <a:buClr>
                <a:schemeClr val="dk1"/>
              </a:buClr>
              <a:buSzPts val="1200"/>
              <a:buFont typeface="Garamond"/>
              <a:buChar char="●"/>
            </a:pPr>
            <a:r>
              <a:rPr lang="en" sz="1200">
                <a:solidFill>
                  <a:schemeClr val="dk1"/>
                </a:solidFill>
                <a:latin typeface="Garamond"/>
                <a:ea typeface="Garamond"/>
                <a:cs typeface="Garamond"/>
                <a:sym typeface="Garamond"/>
              </a:rPr>
              <a:t>Ideally we would want the reframing to be even more positive than it is but complete positivity and a total reframe of negative thoughts does not happen overnight. Even a small change in the right direction should be celebrated!</a:t>
            </a:r>
            <a:endParaRPr sz="1200">
              <a:solidFill>
                <a:schemeClr val="dk1"/>
              </a:solidFill>
              <a:latin typeface="Garamond"/>
              <a:ea typeface="Garamond"/>
              <a:cs typeface="Garamond"/>
              <a:sym typeface="Garamond"/>
            </a:endParaRPr>
          </a:p>
          <a:p>
            <a:pPr marL="457200" lvl="0" indent="0" algn="l" rtl="0">
              <a:spcBef>
                <a:spcPts val="0"/>
              </a:spcBef>
              <a:spcAft>
                <a:spcPts val="0"/>
              </a:spcAft>
              <a:buNone/>
            </a:pPr>
            <a:endParaRPr sz="1200">
              <a:latin typeface="Garamond"/>
              <a:ea typeface="Garamond"/>
              <a:cs typeface="Garamond"/>
              <a:sym typeface="Garamond"/>
            </a:endParaRPr>
          </a:p>
          <a:p>
            <a:pPr marL="0" lvl="0" indent="0" algn="l" rtl="0">
              <a:spcBef>
                <a:spcPts val="0"/>
              </a:spcBef>
              <a:spcAft>
                <a:spcPts val="0"/>
              </a:spcAft>
              <a:buNone/>
            </a:pPr>
            <a:endParaRPr sz="1200">
              <a:latin typeface="Garamond"/>
              <a:ea typeface="Garamond"/>
              <a:cs typeface="Garamond"/>
              <a:sym typeface="Garamon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g715eda56c2_1_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7" name="Google Shape;117;g715eda56c2_1_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304800" algn="l" rtl="0">
              <a:lnSpc>
                <a:spcPct val="115000"/>
              </a:lnSpc>
              <a:spcBef>
                <a:spcPts val="0"/>
              </a:spcBef>
              <a:spcAft>
                <a:spcPts val="0"/>
              </a:spcAft>
              <a:buClr>
                <a:schemeClr val="dk1"/>
              </a:buClr>
              <a:buSzPts val="1200"/>
              <a:buFont typeface="Garamond"/>
              <a:buChar char="●"/>
            </a:pPr>
            <a:r>
              <a:rPr lang="en" sz="1200">
                <a:solidFill>
                  <a:schemeClr val="dk1"/>
                </a:solidFill>
                <a:latin typeface="Garamond"/>
                <a:ea typeface="Garamond"/>
                <a:cs typeface="Garamond"/>
                <a:sym typeface="Garamond"/>
              </a:rPr>
              <a:t>Identify the Distortion </a:t>
            </a:r>
            <a:endParaRPr sz="1200">
              <a:solidFill>
                <a:schemeClr val="dk1"/>
              </a:solidFill>
              <a:latin typeface="Garamond"/>
              <a:ea typeface="Garamond"/>
              <a:cs typeface="Garamond"/>
              <a:sym typeface="Garamond"/>
            </a:endParaRPr>
          </a:p>
          <a:p>
            <a:pPr marL="914400" lvl="1" indent="-304800" algn="l" rtl="0">
              <a:lnSpc>
                <a:spcPct val="115000"/>
              </a:lnSpc>
              <a:spcBef>
                <a:spcPts val="0"/>
              </a:spcBef>
              <a:spcAft>
                <a:spcPts val="0"/>
              </a:spcAft>
              <a:buClr>
                <a:schemeClr val="dk1"/>
              </a:buClr>
              <a:buSzPts val="1200"/>
              <a:buFont typeface="Garamond"/>
              <a:buChar char="○"/>
            </a:pPr>
            <a:r>
              <a:rPr lang="en" sz="1200">
                <a:solidFill>
                  <a:schemeClr val="dk1"/>
                </a:solidFill>
                <a:latin typeface="Garamond"/>
                <a:ea typeface="Garamond"/>
                <a:cs typeface="Garamond"/>
                <a:sym typeface="Garamond"/>
              </a:rPr>
              <a:t>This makes it easier to identify the problem in a realistic and more positive way.</a:t>
            </a:r>
            <a:endParaRPr sz="1200">
              <a:solidFill>
                <a:schemeClr val="dk1"/>
              </a:solidFill>
              <a:latin typeface="Garamond"/>
              <a:ea typeface="Garamond"/>
              <a:cs typeface="Garamond"/>
              <a:sym typeface="Garamond"/>
            </a:endParaRPr>
          </a:p>
          <a:p>
            <a:pPr marL="914400" lvl="1" indent="-304800" algn="l" rtl="0">
              <a:lnSpc>
                <a:spcPct val="115000"/>
              </a:lnSpc>
              <a:spcBef>
                <a:spcPts val="0"/>
              </a:spcBef>
              <a:spcAft>
                <a:spcPts val="0"/>
              </a:spcAft>
              <a:buClr>
                <a:schemeClr val="dk1"/>
              </a:buClr>
              <a:buSzPts val="1200"/>
              <a:buFont typeface="Garamond"/>
              <a:buChar char="○"/>
            </a:pPr>
            <a:r>
              <a:rPr lang="en" sz="1200">
                <a:solidFill>
                  <a:schemeClr val="dk1"/>
                </a:solidFill>
                <a:latin typeface="Garamond"/>
                <a:ea typeface="Garamond"/>
                <a:cs typeface="Garamond"/>
                <a:sym typeface="Garamond"/>
              </a:rPr>
              <a:t> The more you do this the easier it will be to catch and identify the distortion almost automatically before needing to write it down.</a:t>
            </a:r>
            <a:endParaRPr sz="1200">
              <a:solidFill>
                <a:schemeClr val="dk1"/>
              </a:solidFill>
              <a:latin typeface="Garamond"/>
              <a:ea typeface="Garamond"/>
              <a:cs typeface="Garamond"/>
              <a:sym typeface="Garamond"/>
            </a:endParaRPr>
          </a:p>
          <a:p>
            <a:pPr marL="457200" lvl="0" indent="-304800" algn="l" rtl="0">
              <a:lnSpc>
                <a:spcPct val="115000"/>
              </a:lnSpc>
              <a:spcBef>
                <a:spcPts val="0"/>
              </a:spcBef>
              <a:spcAft>
                <a:spcPts val="0"/>
              </a:spcAft>
              <a:buClr>
                <a:schemeClr val="dk1"/>
              </a:buClr>
              <a:buSzPts val="1200"/>
              <a:buFont typeface="Garamond"/>
              <a:buChar char="●"/>
            </a:pPr>
            <a:r>
              <a:rPr lang="en" sz="1200">
                <a:solidFill>
                  <a:schemeClr val="dk1"/>
                </a:solidFill>
                <a:latin typeface="Garamond"/>
                <a:ea typeface="Garamond"/>
                <a:cs typeface="Garamond"/>
                <a:sym typeface="Garamond"/>
              </a:rPr>
              <a:t>Define Terms</a:t>
            </a:r>
            <a:endParaRPr sz="1200">
              <a:solidFill>
                <a:schemeClr val="dk1"/>
              </a:solidFill>
              <a:latin typeface="Garamond"/>
              <a:ea typeface="Garamond"/>
              <a:cs typeface="Garamond"/>
              <a:sym typeface="Garamond"/>
            </a:endParaRPr>
          </a:p>
          <a:p>
            <a:pPr marL="914400" lvl="1" indent="-304800" algn="l" rtl="0">
              <a:lnSpc>
                <a:spcPct val="115000"/>
              </a:lnSpc>
              <a:spcBef>
                <a:spcPts val="0"/>
              </a:spcBef>
              <a:spcAft>
                <a:spcPts val="0"/>
              </a:spcAft>
              <a:buClr>
                <a:schemeClr val="dk1"/>
              </a:buClr>
              <a:buSzPts val="1200"/>
              <a:buFont typeface="Garamond"/>
              <a:buChar char="○"/>
            </a:pPr>
            <a:r>
              <a:rPr lang="en" sz="1200">
                <a:solidFill>
                  <a:schemeClr val="dk1"/>
                </a:solidFill>
                <a:latin typeface="Garamond"/>
                <a:ea typeface="Garamond"/>
                <a:cs typeface="Garamond"/>
                <a:sym typeface="Garamond"/>
              </a:rPr>
              <a:t>If you call yourself a fool, ask yourself what is a fool, really dive deep into the definition of that</a:t>
            </a:r>
            <a:endParaRPr sz="1200">
              <a:solidFill>
                <a:schemeClr val="dk1"/>
              </a:solidFill>
              <a:latin typeface="Garamond"/>
              <a:ea typeface="Garamond"/>
              <a:cs typeface="Garamond"/>
              <a:sym typeface="Garamond"/>
            </a:endParaRPr>
          </a:p>
          <a:p>
            <a:pPr marL="1371600" lvl="2" indent="-304800" algn="l" rtl="0">
              <a:lnSpc>
                <a:spcPct val="115000"/>
              </a:lnSpc>
              <a:spcBef>
                <a:spcPts val="0"/>
              </a:spcBef>
              <a:spcAft>
                <a:spcPts val="0"/>
              </a:spcAft>
              <a:buClr>
                <a:schemeClr val="dk1"/>
              </a:buClr>
              <a:buSzPts val="1200"/>
              <a:buFont typeface="Garamond"/>
              <a:buChar char="■"/>
            </a:pPr>
            <a:r>
              <a:rPr lang="en" sz="1200">
                <a:solidFill>
                  <a:schemeClr val="dk1"/>
                </a:solidFill>
                <a:latin typeface="Garamond"/>
                <a:ea typeface="Garamond"/>
                <a:cs typeface="Garamond"/>
                <a:sym typeface="Garamond"/>
              </a:rPr>
              <a:t>Do you really feel that what you did or thought is what you labeled it, or is it possible you were a bit harsh?</a:t>
            </a:r>
            <a:endParaRPr sz="1200">
              <a:solidFill>
                <a:schemeClr val="dk1"/>
              </a:solidFill>
              <a:latin typeface="Garamond"/>
              <a:ea typeface="Garamond"/>
              <a:cs typeface="Garamond"/>
              <a:sym typeface="Garamond"/>
            </a:endParaRPr>
          </a:p>
          <a:p>
            <a:pPr marL="1371600" lvl="2" indent="-304800" algn="l" rtl="0">
              <a:lnSpc>
                <a:spcPct val="115000"/>
              </a:lnSpc>
              <a:spcBef>
                <a:spcPts val="0"/>
              </a:spcBef>
              <a:spcAft>
                <a:spcPts val="0"/>
              </a:spcAft>
              <a:buClr>
                <a:schemeClr val="dk1"/>
              </a:buClr>
              <a:buSzPts val="1200"/>
              <a:buFont typeface="Garamond"/>
              <a:buChar char="■"/>
            </a:pPr>
            <a:r>
              <a:rPr lang="en" sz="1200">
                <a:solidFill>
                  <a:schemeClr val="dk1"/>
                </a:solidFill>
                <a:latin typeface="Garamond"/>
                <a:ea typeface="Garamond"/>
                <a:cs typeface="Garamond"/>
                <a:sym typeface="Garamond"/>
              </a:rPr>
              <a:t>The more you begin to define these terms and question your thoughts the more you will recognize and eventually be able to stop or counteract the negativity.</a:t>
            </a:r>
            <a:endParaRPr sz="1200">
              <a:solidFill>
                <a:schemeClr val="dk1"/>
              </a:solidFill>
              <a:latin typeface="Garamond"/>
              <a:ea typeface="Garamond"/>
              <a:cs typeface="Garamond"/>
              <a:sym typeface="Garamond"/>
            </a:endParaRPr>
          </a:p>
          <a:p>
            <a:pPr marL="457200" lvl="0" indent="-304800" algn="l" rtl="0">
              <a:lnSpc>
                <a:spcPct val="115000"/>
              </a:lnSpc>
              <a:spcBef>
                <a:spcPts val="0"/>
              </a:spcBef>
              <a:spcAft>
                <a:spcPts val="0"/>
              </a:spcAft>
              <a:buClr>
                <a:schemeClr val="dk1"/>
              </a:buClr>
              <a:buSzPts val="1200"/>
              <a:buFont typeface="Garamond"/>
              <a:buChar char="●"/>
            </a:pPr>
            <a:r>
              <a:rPr lang="en" sz="1200">
                <a:solidFill>
                  <a:schemeClr val="dk1"/>
                </a:solidFill>
                <a:latin typeface="Garamond"/>
                <a:ea typeface="Garamond"/>
                <a:cs typeface="Garamond"/>
                <a:sym typeface="Garamond"/>
              </a:rPr>
              <a:t>Thinking in Shades of Gray</a:t>
            </a:r>
            <a:endParaRPr sz="1200">
              <a:solidFill>
                <a:schemeClr val="dk1"/>
              </a:solidFill>
              <a:latin typeface="Garamond"/>
              <a:ea typeface="Garamond"/>
              <a:cs typeface="Garamond"/>
              <a:sym typeface="Garamond"/>
            </a:endParaRPr>
          </a:p>
          <a:p>
            <a:pPr marL="914400" lvl="1" indent="-304800" algn="l" rtl="0">
              <a:lnSpc>
                <a:spcPct val="115000"/>
              </a:lnSpc>
              <a:spcBef>
                <a:spcPts val="0"/>
              </a:spcBef>
              <a:spcAft>
                <a:spcPts val="0"/>
              </a:spcAft>
              <a:buClr>
                <a:schemeClr val="dk1"/>
              </a:buClr>
              <a:buSzPts val="1200"/>
              <a:buFont typeface="Garamond"/>
              <a:buChar char="○"/>
            </a:pPr>
            <a:r>
              <a:rPr lang="en" sz="1200">
                <a:solidFill>
                  <a:schemeClr val="dk1"/>
                </a:solidFill>
                <a:latin typeface="Garamond"/>
                <a:ea typeface="Garamond"/>
                <a:cs typeface="Garamond"/>
                <a:sym typeface="Garamond"/>
              </a:rPr>
              <a:t>Look at your problems as being on a continuous spectrum rather than a weighted balance scale or a see-saw where things are all one or the other</a:t>
            </a:r>
            <a:endParaRPr sz="1200">
              <a:solidFill>
                <a:schemeClr val="dk1"/>
              </a:solidFill>
              <a:latin typeface="Garamond"/>
              <a:ea typeface="Garamond"/>
              <a:cs typeface="Garamond"/>
              <a:sym typeface="Garamond"/>
            </a:endParaRPr>
          </a:p>
          <a:p>
            <a:pPr marL="914400" lvl="1" indent="-304800" algn="l" rtl="0">
              <a:lnSpc>
                <a:spcPct val="115000"/>
              </a:lnSpc>
              <a:spcBef>
                <a:spcPts val="0"/>
              </a:spcBef>
              <a:spcAft>
                <a:spcPts val="0"/>
              </a:spcAft>
              <a:buClr>
                <a:schemeClr val="dk1"/>
              </a:buClr>
              <a:buSzPts val="1200"/>
              <a:buFont typeface="Garamond"/>
              <a:buChar char="○"/>
            </a:pPr>
            <a:r>
              <a:rPr lang="en" sz="1200">
                <a:solidFill>
                  <a:schemeClr val="dk1"/>
                </a:solidFill>
                <a:latin typeface="Garamond"/>
                <a:ea typeface="Garamond"/>
                <a:cs typeface="Garamond"/>
                <a:sym typeface="Garamond"/>
              </a:rPr>
              <a:t>Use past perspectives to help you put this situation into perspective rather than having it all out there on its own as a daunting situation. Dropping your ice cream on the ground on a hot summer’s day can seem like just the worst thing and ruin the whole day, but when you put it into perspective and compare all the other awesome things you did during the day you can see that dropping your ice cream was just one bad thing not a whole day ruiner.</a:t>
            </a:r>
            <a:endParaRPr sz="1200">
              <a:solidFill>
                <a:schemeClr val="dk1"/>
              </a:solidFill>
              <a:latin typeface="Garamond"/>
              <a:ea typeface="Garamond"/>
              <a:cs typeface="Garamond"/>
              <a:sym typeface="Garamond"/>
            </a:endParaRPr>
          </a:p>
          <a:p>
            <a:pPr marL="457200" lvl="0" indent="-304800" algn="l" rtl="0">
              <a:lnSpc>
                <a:spcPct val="115000"/>
              </a:lnSpc>
              <a:spcBef>
                <a:spcPts val="0"/>
              </a:spcBef>
              <a:spcAft>
                <a:spcPts val="0"/>
              </a:spcAft>
              <a:buClr>
                <a:schemeClr val="dk1"/>
              </a:buClr>
              <a:buSzPts val="1200"/>
              <a:buFont typeface="Garamond"/>
              <a:buChar char="●"/>
            </a:pPr>
            <a:r>
              <a:rPr lang="en" sz="1200">
                <a:solidFill>
                  <a:schemeClr val="dk1"/>
                </a:solidFill>
                <a:latin typeface="Garamond"/>
                <a:ea typeface="Garamond"/>
                <a:cs typeface="Garamond"/>
                <a:sym typeface="Garamond"/>
              </a:rPr>
              <a:t>The Survey Method</a:t>
            </a:r>
            <a:endParaRPr sz="1200">
              <a:solidFill>
                <a:schemeClr val="dk1"/>
              </a:solidFill>
              <a:latin typeface="Garamond"/>
              <a:ea typeface="Garamond"/>
              <a:cs typeface="Garamond"/>
              <a:sym typeface="Garamond"/>
            </a:endParaRPr>
          </a:p>
          <a:p>
            <a:pPr marL="914400" lvl="1" indent="-304800" algn="l" rtl="0">
              <a:lnSpc>
                <a:spcPct val="115000"/>
              </a:lnSpc>
              <a:spcBef>
                <a:spcPts val="0"/>
              </a:spcBef>
              <a:spcAft>
                <a:spcPts val="0"/>
              </a:spcAft>
              <a:buClr>
                <a:schemeClr val="dk1"/>
              </a:buClr>
              <a:buSzPts val="1200"/>
              <a:buFont typeface="Garamond"/>
              <a:buChar char="○"/>
            </a:pPr>
            <a:r>
              <a:rPr lang="en" sz="1200">
                <a:solidFill>
                  <a:schemeClr val="dk1"/>
                </a:solidFill>
                <a:latin typeface="Garamond"/>
                <a:ea typeface="Garamond"/>
                <a:cs typeface="Garamond"/>
                <a:sym typeface="Garamond"/>
              </a:rPr>
              <a:t>If you think being afraid to walk into a crowded classroom with strangers on the first day of class is abnormal or weird, ask some trusted friends, advisors, parents, a counselor, etc. if they get nervous meeting strangers, or being in a crowded place and see what they say. You may be surprised how many people share the same fear as you or how many challenge it and help you to put it in perspective.</a:t>
            </a:r>
            <a:endParaRPr sz="1200">
              <a:solidFill>
                <a:schemeClr val="dk1"/>
              </a:solidFill>
              <a:latin typeface="Garamond"/>
              <a:ea typeface="Garamond"/>
              <a:cs typeface="Garamond"/>
              <a:sym typeface="Garamond"/>
            </a:endParaRPr>
          </a:p>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sara.conant@maine.edu"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hyperlink" Target="http://www.nimh.nih.gov/health/index.shtml" TargetMode="External"/><Relationship Id="rId2" Type="http://schemas.openxmlformats.org/officeDocument/2006/relationships/notesSlide" Target="../notesSlides/notesSlide10.xml"/><Relationship Id="rId1" Type="http://schemas.openxmlformats.org/officeDocument/2006/relationships/slideLayout" Target="../slideLayouts/slideLayout3.xml"/><Relationship Id="rId5" Type="http://schemas.openxmlformats.org/officeDocument/2006/relationships/hyperlink" Target="http://suicidepreventionlifeline.org/talk-to-someone-now/" TargetMode="External"/><Relationship Id="rId4" Type="http://schemas.openxmlformats.org/officeDocument/2006/relationships/hyperlink" Target="http://teenlineonline.org"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196175" y="301675"/>
            <a:ext cx="8520600" cy="1855800"/>
          </a:xfrm>
          <a:prstGeom prst="rect">
            <a:avLst/>
          </a:prstGeom>
        </p:spPr>
        <p:txBody>
          <a:bodyPr spcFirstLastPara="1" wrap="square" lIns="91425" tIns="91425" rIns="91425" bIns="91425" anchor="b" anchorCtr="0">
            <a:noAutofit/>
          </a:bodyPr>
          <a:lstStyle/>
          <a:p>
            <a:pPr marL="0" lvl="0" indent="0" algn="ctr" rtl="0">
              <a:lnSpc>
                <a:spcPct val="115000"/>
              </a:lnSpc>
              <a:spcBef>
                <a:spcPts val="0"/>
              </a:spcBef>
              <a:spcAft>
                <a:spcPts val="0"/>
              </a:spcAft>
              <a:buClr>
                <a:schemeClr val="dk1"/>
              </a:buClr>
              <a:buSzPts val="1100"/>
              <a:buFont typeface="Arial"/>
              <a:buNone/>
            </a:pPr>
            <a:r>
              <a:rPr lang="en" sz="4800">
                <a:latin typeface="Garamond"/>
                <a:ea typeface="Garamond"/>
                <a:cs typeface="Garamond"/>
                <a:sym typeface="Garamond"/>
              </a:rPr>
              <a:t>#EmpoweringMEandYou</a:t>
            </a:r>
            <a:endParaRPr sz="4800">
              <a:latin typeface="Garamond"/>
              <a:ea typeface="Garamond"/>
              <a:cs typeface="Garamond"/>
              <a:sym typeface="Garamond"/>
            </a:endParaRPr>
          </a:p>
          <a:p>
            <a:pPr marL="0" lvl="0" indent="0" algn="ctr" rtl="0">
              <a:lnSpc>
                <a:spcPct val="115000"/>
              </a:lnSpc>
              <a:spcBef>
                <a:spcPts val="0"/>
              </a:spcBef>
              <a:spcAft>
                <a:spcPts val="0"/>
              </a:spcAft>
              <a:buNone/>
            </a:pPr>
            <a:r>
              <a:rPr lang="en" sz="4800">
                <a:latin typeface="Garamond"/>
                <a:ea typeface="Garamond"/>
                <a:cs typeface="Garamond"/>
                <a:sym typeface="Garamond"/>
              </a:rPr>
              <a:t>Don’t Fall Into the Thinking Trap</a:t>
            </a:r>
            <a:endParaRPr/>
          </a:p>
        </p:txBody>
      </p:sp>
      <p:sp>
        <p:nvSpPr>
          <p:cNvPr id="55" name="Google Shape;55;p13"/>
          <p:cNvSpPr txBox="1">
            <a:spLocks noGrp="1"/>
          </p:cNvSpPr>
          <p:nvPr>
            <p:ph type="subTitle" idx="1"/>
          </p:nvPr>
        </p:nvSpPr>
        <p:spPr>
          <a:xfrm>
            <a:off x="311700" y="4024900"/>
            <a:ext cx="8520600" cy="792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Clr>
                <a:schemeClr val="dk1"/>
              </a:buClr>
              <a:buSzPts val="1100"/>
              <a:buFont typeface="Arial"/>
              <a:buNone/>
            </a:pPr>
            <a:r>
              <a:rPr lang="en" sz="1400">
                <a:latin typeface="Garamond"/>
                <a:ea typeface="Garamond"/>
                <a:cs typeface="Garamond"/>
                <a:sym typeface="Garamond"/>
              </a:rPr>
              <a:t>University of Maine Cooperative Extension 4-H Healthy Living Team 2020</a:t>
            </a:r>
            <a:endParaRPr sz="1400">
              <a:latin typeface="Garamond"/>
              <a:ea typeface="Garamond"/>
              <a:cs typeface="Garamond"/>
              <a:sym typeface="Garamond"/>
            </a:endParaRPr>
          </a:p>
          <a:p>
            <a:pPr marL="0" lvl="0" indent="0" algn="ctr" rtl="0">
              <a:spcBef>
                <a:spcPts val="0"/>
              </a:spcBef>
              <a:spcAft>
                <a:spcPts val="0"/>
              </a:spcAft>
              <a:buClr>
                <a:schemeClr val="dk1"/>
              </a:buClr>
              <a:buSzPts val="1100"/>
              <a:buFont typeface="Arial"/>
              <a:buNone/>
            </a:pPr>
            <a:r>
              <a:rPr lang="en" sz="1400">
                <a:latin typeface="Garamond"/>
                <a:ea typeface="Garamond"/>
                <a:cs typeface="Garamond"/>
                <a:sym typeface="Garamond"/>
              </a:rPr>
              <a:t>Kalayaan C., Nathan D.,  Maddie G., Jordyn M., Sam P., Grace T.</a:t>
            </a:r>
            <a:endParaRPr sz="1400">
              <a:latin typeface="Garamond"/>
              <a:ea typeface="Garamond"/>
              <a:cs typeface="Garamond"/>
              <a:sym typeface="Garamond"/>
            </a:endParaRPr>
          </a:p>
          <a:p>
            <a:pPr marL="0" lvl="0" indent="0" algn="ctr" rtl="0">
              <a:spcBef>
                <a:spcPts val="0"/>
              </a:spcBef>
              <a:spcAft>
                <a:spcPts val="0"/>
              </a:spcAft>
              <a:buClr>
                <a:schemeClr val="dk1"/>
              </a:buClr>
              <a:buSzPts val="1100"/>
              <a:buFont typeface="Arial"/>
              <a:buNone/>
            </a:pPr>
            <a:r>
              <a:rPr lang="en" sz="1400">
                <a:latin typeface="Garamond"/>
                <a:ea typeface="Garamond"/>
                <a:cs typeface="Garamond"/>
                <a:sym typeface="Garamond"/>
              </a:rPr>
              <a:t>Advisor: Sara Conant, 4-H Community Education Asst., </a:t>
            </a:r>
            <a:r>
              <a:rPr lang="en" sz="1400" u="sng">
                <a:solidFill>
                  <a:schemeClr val="accent5"/>
                </a:solidFill>
                <a:latin typeface="Garamond"/>
                <a:ea typeface="Garamond"/>
                <a:cs typeface="Garamond"/>
                <a:sym typeface="Garamond"/>
                <a:hlinkClick r:id="rId3"/>
              </a:rPr>
              <a:t>sara.conant@maine.edu</a:t>
            </a:r>
            <a:r>
              <a:rPr lang="en" sz="1400">
                <a:latin typeface="Garamond"/>
                <a:ea typeface="Garamond"/>
                <a:cs typeface="Garamond"/>
                <a:sym typeface="Garamond"/>
              </a:rPr>
              <a:t>, 207-781-6099</a:t>
            </a:r>
            <a:endParaRPr sz="1400">
              <a:latin typeface="Garamond"/>
              <a:ea typeface="Garamond"/>
              <a:cs typeface="Garamond"/>
              <a:sym typeface="Garamond"/>
            </a:endParaRPr>
          </a:p>
          <a:p>
            <a:pPr marL="0" lvl="0" indent="0" algn="ctr" rtl="0">
              <a:spcBef>
                <a:spcPts val="0"/>
              </a:spcBef>
              <a:spcAft>
                <a:spcPts val="0"/>
              </a:spcAft>
              <a:buNone/>
            </a:pPr>
            <a:endParaRPr/>
          </a:p>
        </p:txBody>
      </p:sp>
      <p:pic>
        <p:nvPicPr>
          <p:cNvPr id="56" name="Google Shape;56;p13"/>
          <p:cNvPicPr preferRelativeResize="0"/>
          <p:nvPr/>
        </p:nvPicPr>
        <p:blipFill>
          <a:blip r:embed="rId4" cstate="screen">
            <a:alphaModFix/>
            <a:extLst>
              <a:ext uri="{28A0092B-C50C-407E-A947-70E740481C1C}">
                <a14:useLocalDpi xmlns:a14="http://schemas.microsoft.com/office/drawing/2010/main"/>
              </a:ext>
            </a:extLst>
          </a:blip>
          <a:stretch>
            <a:fillRect/>
          </a:stretch>
        </p:blipFill>
        <p:spPr>
          <a:xfrm>
            <a:off x="2425724" y="2518617"/>
            <a:ext cx="4416950" cy="114512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22"/>
          <p:cNvSpPr txBox="1">
            <a:spLocks noGrp="1"/>
          </p:cNvSpPr>
          <p:nvPr>
            <p:ph type="title"/>
          </p:nvPr>
        </p:nvSpPr>
        <p:spPr>
          <a:xfrm>
            <a:off x="311700" y="0"/>
            <a:ext cx="8520600" cy="747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4800">
                <a:latin typeface="Garamond"/>
                <a:ea typeface="Garamond"/>
                <a:cs typeface="Garamond"/>
                <a:sym typeface="Garamond"/>
              </a:rPr>
              <a:t>Resources</a:t>
            </a:r>
            <a:endParaRPr sz="4800">
              <a:latin typeface="Garamond"/>
              <a:ea typeface="Garamond"/>
              <a:cs typeface="Garamond"/>
              <a:sym typeface="Garamond"/>
            </a:endParaRPr>
          </a:p>
        </p:txBody>
      </p:sp>
      <p:sp>
        <p:nvSpPr>
          <p:cNvPr id="126" name="Google Shape;126;p22"/>
          <p:cNvSpPr txBox="1">
            <a:spLocks noGrp="1"/>
          </p:cNvSpPr>
          <p:nvPr>
            <p:ph type="body" idx="1"/>
          </p:nvPr>
        </p:nvSpPr>
        <p:spPr>
          <a:xfrm>
            <a:off x="311700" y="853825"/>
            <a:ext cx="8520600" cy="4042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b="1">
                <a:solidFill>
                  <a:schemeClr val="dk1"/>
                </a:solidFill>
                <a:latin typeface="Garamond"/>
                <a:ea typeface="Garamond"/>
                <a:cs typeface="Garamond"/>
                <a:sym typeface="Garamond"/>
              </a:rPr>
              <a:t>National Institute for Mental Health: </a:t>
            </a:r>
            <a:r>
              <a:rPr lang="en">
                <a:solidFill>
                  <a:schemeClr val="dk1"/>
                </a:solidFill>
                <a:latin typeface="Garamond"/>
                <a:ea typeface="Garamond"/>
                <a:cs typeface="Garamond"/>
                <a:sym typeface="Garamond"/>
              </a:rPr>
              <a:t>Factual information about a variety of mental health topics, including stress; </a:t>
            </a:r>
            <a:r>
              <a:rPr lang="en" u="sng">
                <a:solidFill>
                  <a:schemeClr val="accent5"/>
                </a:solidFill>
                <a:latin typeface="Garamond"/>
                <a:ea typeface="Garamond"/>
                <a:cs typeface="Garamond"/>
                <a:sym typeface="Garamond"/>
                <a:hlinkClick r:id="rId3"/>
              </a:rPr>
              <a:t>www.nimh.nih.gov/health/index.shtml</a:t>
            </a:r>
            <a:endParaRPr>
              <a:solidFill>
                <a:schemeClr val="dk1"/>
              </a:solidFill>
              <a:latin typeface="Garamond"/>
              <a:ea typeface="Garamond"/>
              <a:cs typeface="Garamond"/>
              <a:sym typeface="Garamond"/>
            </a:endParaRPr>
          </a:p>
          <a:p>
            <a:pPr marL="0" lvl="0" indent="0" algn="l" rtl="0">
              <a:spcBef>
                <a:spcPts val="1600"/>
              </a:spcBef>
              <a:spcAft>
                <a:spcPts val="0"/>
              </a:spcAft>
              <a:buNone/>
            </a:pPr>
            <a:r>
              <a:rPr lang="en" b="1">
                <a:solidFill>
                  <a:schemeClr val="dk1"/>
                </a:solidFill>
                <a:latin typeface="Garamond"/>
                <a:ea typeface="Garamond"/>
                <a:cs typeface="Garamond"/>
                <a:sym typeface="Garamond"/>
              </a:rPr>
              <a:t>Teen Line: </a:t>
            </a:r>
            <a:r>
              <a:rPr lang="en">
                <a:solidFill>
                  <a:schemeClr val="dk1"/>
                </a:solidFill>
                <a:latin typeface="Garamond"/>
                <a:ea typeface="Garamond"/>
                <a:cs typeface="Garamond"/>
                <a:sym typeface="Garamond"/>
              </a:rPr>
              <a:t>Talk, Text, Chat with trained teens about mental health support. Available 6:00 - 10:00PM PST. If these times do not work for you, they also are available by email</a:t>
            </a:r>
            <a:br>
              <a:rPr lang="en">
                <a:solidFill>
                  <a:schemeClr val="dk1"/>
                </a:solidFill>
                <a:latin typeface="Garamond"/>
                <a:ea typeface="Garamond"/>
                <a:cs typeface="Garamond"/>
                <a:sym typeface="Garamond"/>
              </a:rPr>
            </a:br>
            <a:r>
              <a:rPr lang="en" u="sng">
                <a:solidFill>
                  <a:schemeClr val="accent5"/>
                </a:solidFill>
                <a:latin typeface="Garamond"/>
                <a:ea typeface="Garamond"/>
                <a:cs typeface="Garamond"/>
                <a:sym typeface="Garamond"/>
                <a:hlinkClick r:id="rId4"/>
              </a:rPr>
              <a:t>teenlineonline.org</a:t>
            </a:r>
            <a:r>
              <a:rPr lang="en">
                <a:solidFill>
                  <a:schemeClr val="dk1"/>
                </a:solidFill>
                <a:latin typeface="Garamond"/>
                <a:ea typeface="Garamond"/>
                <a:cs typeface="Garamond"/>
                <a:sym typeface="Garamond"/>
              </a:rPr>
              <a:t> or 1-800-852-8336 or text "TEEN" to 839863 </a:t>
            </a:r>
            <a:endParaRPr>
              <a:solidFill>
                <a:schemeClr val="dk1"/>
              </a:solidFill>
              <a:latin typeface="Garamond"/>
              <a:ea typeface="Garamond"/>
              <a:cs typeface="Garamond"/>
              <a:sym typeface="Garamond"/>
            </a:endParaRPr>
          </a:p>
          <a:p>
            <a:pPr marL="0" lvl="0" indent="0" algn="l" rtl="0">
              <a:spcBef>
                <a:spcPts val="1600"/>
              </a:spcBef>
              <a:spcAft>
                <a:spcPts val="0"/>
              </a:spcAft>
              <a:buClr>
                <a:schemeClr val="dk1"/>
              </a:buClr>
              <a:buSzPts val="1100"/>
              <a:buFont typeface="Arial"/>
              <a:buNone/>
            </a:pPr>
            <a:r>
              <a:rPr lang="en" b="1">
                <a:solidFill>
                  <a:schemeClr val="dk1"/>
                </a:solidFill>
                <a:latin typeface="Garamond"/>
                <a:ea typeface="Garamond"/>
                <a:cs typeface="Garamond"/>
                <a:sym typeface="Garamond"/>
              </a:rPr>
              <a:t>NAMI Maine Teen Text Line: </a:t>
            </a:r>
            <a:r>
              <a:rPr lang="en" sz="1700">
                <a:solidFill>
                  <a:schemeClr val="dk1"/>
                </a:solidFill>
                <a:highlight>
                  <a:srgbClr val="FFFFFF"/>
                </a:highlight>
                <a:latin typeface="Garamond"/>
                <a:ea typeface="Garamond"/>
                <a:cs typeface="Garamond"/>
                <a:sym typeface="Garamond"/>
              </a:rPr>
              <a:t>Open  12pm - 10pm. This peer support text line is for youth 14-20 years old and staffed by individuals under 23 years of age</a:t>
            </a:r>
            <a:r>
              <a:rPr lang="en" sz="2200">
                <a:solidFill>
                  <a:schemeClr val="dk1"/>
                </a:solidFill>
                <a:highlight>
                  <a:srgbClr val="FFFFFF"/>
                </a:highlight>
                <a:latin typeface="Garamond"/>
                <a:ea typeface="Garamond"/>
                <a:cs typeface="Garamond"/>
                <a:sym typeface="Garamond"/>
              </a:rPr>
              <a:t>. </a:t>
            </a:r>
            <a:r>
              <a:rPr lang="en" sz="1700">
                <a:solidFill>
                  <a:schemeClr val="dk1"/>
                </a:solidFill>
                <a:highlight>
                  <a:srgbClr val="FFFFFF"/>
                </a:highlight>
                <a:latin typeface="Garamond"/>
                <a:ea typeface="Garamond"/>
                <a:cs typeface="Garamond"/>
                <a:sym typeface="Garamond"/>
              </a:rPr>
              <a:t>Text them at (207) 515 - 8398,</a:t>
            </a:r>
            <a:endParaRPr sz="2800">
              <a:solidFill>
                <a:schemeClr val="dk1"/>
              </a:solidFill>
              <a:latin typeface="Garamond"/>
              <a:ea typeface="Garamond"/>
              <a:cs typeface="Garamond"/>
              <a:sym typeface="Garamond"/>
            </a:endParaRPr>
          </a:p>
          <a:p>
            <a:pPr marL="0" lvl="0" indent="0" algn="l" rtl="0">
              <a:spcBef>
                <a:spcPts val="1600"/>
              </a:spcBef>
              <a:spcAft>
                <a:spcPts val="0"/>
              </a:spcAft>
              <a:buClr>
                <a:schemeClr val="dk1"/>
              </a:buClr>
              <a:buSzPts val="1100"/>
              <a:buFont typeface="Arial"/>
              <a:buNone/>
            </a:pPr>
            <a:r>
              <a:rPr lang="en" b="1">
                <a:solidFill>
                  <a:schemeClr val="dk1"/>
                </a:solidFill>
                <a:latin typeface="Garamond"/>
                <a:ea typeface="Garamond"/>
                <a:cs typeface="Garamond"/>
                <a:sym typeface="Garamond"/>
              </a:rPr>
              <a:t>National Suicide Prevention Lifeline:</a:t>
            </a:r>
            <a:r>
              <a:rPr lang="en">
                <a:solidFill>
                  <a:schemeClr val="dk1"/>
                </a:solidFill>
                <a:latin typeface="Garamond"/>
                <a:ea typeface="Garamond"/>
                <a:cs typeface="Garamond"/>
                <a:sym typeface="Garamond"/>
              </a:rPr>
              <a:t> If you or someone you know is struggling with their mental health. Available 24/7 to call or chat online. Free &amp; confidential</a:t>
            </a:r>
            <a:br>
              <a:rPr lang="en">
                <a:solidFill>
                  <a:schemeClr val="dk1"/>
                </a:solidFill>
                <a:latin typeface="Garamond"/>
                <a:ea typeface="Garamond"/>
                <a:cs typeface="Garamond"/>
                <a:sym typeface="Garamond"/>
              </a:rPr>
            </a:br>
            <a:r>
              <a:rPr lang="en" u="sng">
                <a:solidFill>
                  <a:schemeClr val="accent5"/>
                </a:solidFill>
                <a:latin typeface="Garamond"/>
                <a:ea typeface="Garamond"/>
                <a:cs typeface="Garamond"/>
                <a:sym typeface="Garamond"/>
                <a:hlinkClick r:id="rId5"/>
              </a:rPr>
              <a:t>suicidepreventionlifeline.org/talk-to-someone-now/</a:t>
            </a:r>
            <a:r>
              <a:rPr lang="en">
                <a:solidFill>
                  <a:schemeClr val="dk1"/>
                </a:solidFill>
                <a:latin typeface="Garamond"/>
                <a:ea typeface="Garamond"/>
                <a:cs typeface="Garamond"/>
                <a:sym typeface="Garamond"/>
              </a:rPr>
              <a:t> or 1-800-273-8255</a:t>
            </a:r>
            <a:endParaRPr>
              <a:solidFill>
                <a:schemeClr val="dk1"/>
              </a:solidFill>
              <a:latin typeface="Garamond"/>
              <a:ea typeface="Garamond"/>
              <a:cs typeface="Garamond"/>
              <a:sym typeface="Garamond"/>
            </a:endParaRPr>
          </a:p>
          <a:p>
            <a:pPr marL="0" lvl="0" indent="0" algn="l" rtl="0">
              <a:spcBef>
                <a:spcPts val="1600"/>
              </a:spcBef>
              <a:spcAft>
                <a:spcPts val="1600"/>
              </a:spcAft>
              <a:buNone/>
            </a:pP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CFE2F3"/>
        </a:solidFill>
        <a:effectLst/>
      </p:bgPr>
    </p:bg>
    <p:spTree>
      <p:nvGrpSpPr>
        <p:cNvPr id="1" name="Shape 60"/>
        <p:cNvGrpSpPr/>
        <p:nvPr/>
      </p:nvGrpSpPr>
      <p:grpSpPr>
        <a:xfrm>
          <a:off x="0" y="0"/>
          <a:ext cx="0" cy="0"/>
          <a:chOff x="0" y="0"/>
          <a:chExt cx="0" cy="0"/>
        </a:xfrm>
      </p:grpSpPr>
      <p:sp>
        <p:nvSpPr>
          <p:cNvPr id="61" name="Google Shape;61;p14"/>
          <p:cNvSpPr txBox="1">
            <a:spLocks noGrp="1"/>
          </p:cNvSpPr>
          <p:nvPr>
            <p:ph type="title"/>
          </p:nvPr>
        </p:nvSpPr>
        <p:spPr>
          <a:xfrm>
            <a:off x="114000" y="417575"/>
            <a:ext cx="8916000" cy="7473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3600">
                <a:latin typeface="Garamond"/>
                <a:ea typeface="Garamond"/>
                <a:cs typeface="Garamond"/>
                <a:sym typeface="Garamond"/>
              </a:rPr>
              <a:t>What are Thinking Traps/Cognitive Distortions?</a:t>
            </a:r>
            <a:endParaRPr sz="3600">
              <a:latin typeface="Garamond"/>
              <a:ea typeface="Garamond"/>
              <a:cs typeface="Garamond"/>
              <a:sym typeface="Garamond"/>
            </a:endParaRPr>
          </a:p>
        </p:txBody>
      </p:sp>
      <p:sp>
        <p:nvSpPr>
          <p:cNvPr id="62" name="Google Shape;62;p14"/>
          <p:cNvSpPr txBox="1">
            <a:spLocks noGrp="1"/>
          </p:cNvSpPr>
          <p:nvPr>
            <p:ph type="body" idx="1"/>
          </p:nvPr>
        </p:nvSpPr>
        <p:spPr>
          <a:xfrm>
            <a:off x="311700" y="1660975"/>
            <a:ext cx="5072400" cy="2519400"/>
          </a:xfrm>
          <a:prstGeom prst="rect">
            <a:avLst/>
          </a:prstGeom>
        </p:spPr>
        <p:txBody>
          <a:bodyPr spcFirstLastPara="1" wrap="square" lIns="91425" tIns="91425" rIns="91425" bIns="91425" anchor="t" anchorCtr="0">
            <a:noAutofit/>
          </a:bodyPr>
          <a:lstStyle/>
          <a:p>
            <a:pPr marL="457200" lvl="0" indent="-381000" algn="l" rtl="0">
              <a:spcBef>
                <a:spcPts val="0"/>
              </a:spcBef>
              <a:spcAft>
                <a:spcPts val="0"/>
              </a:spcAft>
              <a:buClr>
                <a:srgbClr val="000000"/>
              </a:buClr>
              <a:buSzPts val="2400"/>
              <a:buFont typeface="Garamond"/>
              <a:buChar char="●"/>
            </a:pPr>
            <a:r>
              <a:rPr lang="en" sz="2400">
                <a:solidFill>
                  <a:srgbClr val="000000"/>
                </a:solidFill>
                <a:latin typeface="Garamond"/>
                <a:ea typeface="Garamond"/>
                <a:cs typeface="Garamond"/>
                <a:sym typeface="Garamond"/>
              </a:rPr>
              <a:t>Habitual negative thought patterns</a:t>
            </a:r>
            <a:endParaRPr sz="2400">
              <a:solidFill>
                <a:srgbClr val="000000"/>
              </a:solidFill>
              <a:latin typeface="Garamond"/>
              <a:ea typeface="Garamond"/>
              <a:cs typeface="Garamond"/>
              <a:sym typeface="Garamond"/>
            </a:endParaRPr>
          </a:p>
          <a:p>
            <a:pPr marL="457200" lvl="0" indent="-381000" algn="l" rtl="0">
              <a:spcBef>
                <a:spcPts val="1000"/>
              </a:spcBef>
              <a:spcAft>
                <a:spcPts val="1000"/>
              </a:spcAft>
              <a:buClr>
                <a:srgbClr val="000000"/>
              </a:buClr>
              <a:buSzPts val="2400"/>
              <a:buFont typeface="Garamond"/>
              <a:buChar char="●"/>
            </a:pPr>
            <a:r>
              <a:rPr lang="en" sz="2400">
                <a:solidFill>
                  <a:srgbClr val="000000"/>
                </a:solidFill>
                <a:latin typeface="Garamond"/>
                <a:ea typeface="Garamond"/>
                <a:cs typeface="Garamond"/>
                <a:sym typeface="Garamond"/>
              </a:rPr>
              <a:t>Coping mechanism that develops when someone faces severe or prolonged adverse/negative experiences</a:t>
            </a:r>
            <a:endParaRPr sz="2400">
              <a:solidFill>
                <a:srgbClr val="000000"/>
              </a:solidFill>
              <a:latin typeface="Garamond"/>
              <a:ea typeface="Garamond"/>
              <a:cs typeface="Garamond"/>
              <a:sym typeface="Garamond"/>
            </a:endParaRPr>
          </a:p>
        </p:txBody>
      </p:sp>
      <p:pic>
        <p:nvPicPr>
          <p:cNvPr id="63" name="Google Shape;63;p14"/>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5943943" y="1223325"/>
            <a:ext cx="2888357" cy="3638799"/>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D9EAD3"/>
        </a:solidFill>
        <a:effectLst/>
      </p:bgPr>
    </p:bg>
    <p:spTree>
      <p:nvGrpSpPr>
        <p:cNvPr id="1" name="Shape 67"/>
        <p:cNvGrpSpPr/>
        <p:nvPr/>
      </p:nvGrpSpPr>
      <p:grpSpPr>
        <a:xfrm>
          <a:off x="0" y="0"/>
          <a:ext cx="0" cy="0"/>
          <a:chOff x="0" y="0"/>
          <a:chExt cx="0" cy="0"/>
        </a:xfrm>
      </p:grpSpPr>
      <p:sp>
        <p:nvSpPr>
          <p:cNvPr id="68" name="Google Shape;68;p15"/>
          <p:cNvSpPr txBox="1">
            <a:spLocks noGrp="1"/>
          </p:cNvSpPr>
          <p:nvPr>
            <p:ph type="title"/>
          </p:nvPr>
        </p:nvSpPr>
        <p:spPr>
          <a:xfrm>
            <a:off x="311700" y="154775"/>
            <a:ext cx="8520600" cy="863100"/>
          </a:xfrm>
          <a:prstGeom prst="rect">
            <a:avLst/>
          </a:prstGeom>
        </p:spPr>
        <p:txBody>
          <a:bodyPr spcFirstLastPara="1" wrap="square" lIns="91425" tIns="91425" rIns="91425" bIns="91425" anchor="t" anchorCtr="0">
            <a:noAutofit/>
          </a:bodyPr>
          <a:lstStyle/>
          <a:p>
            <a:pPr marL="1828800" lvl="0" indent="0" algn="l" rtl="0">
              <a:lnSpc>
                <a:spcPct val="115000"/>
              </a:lnSpc>
              <a:spcBef>
                <a:spcPts val="0"/>
              </a:spcBef>
              <a:spcAft>
                <a:spcPts val="0"/>
              </a:spcAft>
              <a:buNone/>
            </a:pPr>
            <a:r>
              <a:rPr lang="en" sz="6000">
                <a:latin typeface="Garamond"/>
                <a:ea typeface="Garamond"/>
                <a:cs typeface="Garamond"/>
                <a:sym typeface="Garamond"/>
              </a:rPr>
              <a:t>Personalization</a:t>
            </a:r>
            <a:endParaRPr sz="6000">
              <a:latin typeface="Garamond"/>
              <a:ea typeface="Garamond"/>
              <a:cs typeface="Garamond"/>
              <a:sym typeface="Garamond"/>
            </a:endParaRPr>
          </a:p>
        </p:txBody>
      </p:sp>
      <p:sp>
        <p:nvSpPr>
          <p:cNvPr id="69" name="Google Shape;69;p15"/>
          <p:cNvSpPr txBox="1">
            <a:spLocks noGrp="1"/>
          </p:cNvSpPr>
          <p:nvPr>
            <p:ph type="body" idx="1"/>
          </p:nvPr>
        </p:nvSpPr>
        <p:spPr>
          <a:xfrm>
            <a:off x="551600" y="1563300"/>
            <a:ext cx="4110300" cy="2784900"/>
          </a:xfrm>
          <a:prstGeom prst="rect">
            <a:avLst/>
          </a:prstGeom>
        </p:spPr>
        <p:txBody>
          <a:bodyPr spcFirstLastPara="1" wrap="square" lIns="91425" tIns="91425" rIns="91425" bIns="91425" anchor="t" anchorCtr="0">
            <a:noAutofit/>
          </a:bodyPr>
          <a:lstStyle/>
          <a:p>
            <a:pPr marL="457200" lvl="0" indent="-355600" algn="l" rtl="0">
              <a:spcBef>
                <a:spcPts val="0"/>
              </a:spcBef>
              <a:spcAft>
                <a:spcPts val="0"/>
              </a:spcAft>
              <a:buClr>
                <a:srgbClr val="000000"/>
              </a:buClr>
              <a:buSzPts val="2000"/>
              <a:buFont typeface="Garamond"/>
              <a:buChar char="●"/>
            </a:pPr>
            <a:r>
              <a:rPr lang="en" sz="2000">
                <a:solidFill>
                  <a:srgbClr val="000000"/>
                </a:solidFill>
                <a:latin typeface="Garamond"/>
                <a:ea typeface="Garamond"/>
                <a:cs typeface="Garamond"/>
                <a:sym typeface="Garamond"/>
              </a:rPr>
              <a:t>Blaming or holding yourself responsible for something that wasn’t entirely your fault or in your control</a:t>
            </a:r>
            <a:endParaRPr sz="1100">
              <a:solidFill>
                <a:srgbClr val="000000"/>
              </a:solidFill>
              <a:latin typeface="Garamond"/>
              <a:ea typeface="Garamond"/>
              <a:cs typeface="Garamond"/>
              <a:sym typeface="Garamond"/>
            </a:endParaRPr>
          </a:p>
          <a:p>
            <a:pPr marL="457200" lvl="0" indent="-355600" algn="l" rtl="0">
              <a:spcBef>
                <a:spcPts val="0"/>
              </a:spcBef>
              <a:spcAft>
                <a:spcPts val="0"/>
              </a:spcAft>
              <a:buClr>
                <a:srgbClr val="000000"/>
              </a:buClr>
              <a:buSzPts val="2000"/>
              <a:buFont typeface="Garamond"/>
              <a:buChar char="●"/>
            </a:pPr>
            <a:r>
              <a:rPr lang="en" sz="2000">
                <a:solidFill>
                  <a:srgbClr val="000000"/>
                </a:solidFill>
                <a:latin typeface="Garamond"/>
                <a:ea typeface="Garamond"/>
                <a:cs typeface="Garamond"/>
                <a:sym typeface="Garamond"/>
              </a:rPr>
              <a:t>Can lead to feelings of guilt, shame, &amp; inadequacy</a:t>
            </a:r>
            <a:endParaRPr sz="2000">
              <a:solidFill>
                <a:srgbClr val="000000"/>
              </a:solidFill>
              <a:latin typeface="Garamond"/>
              <a:ea typeface="Garamond"/>
              <a:cs typeface="Garamond"/>
              <a:sym typeface="Garamond"/>
            </a:endParaRPr>
          </a:p>
          <a:p>
            <a:pPr marL="0" lvl="0" indent="0" algn="l" rtl="0">
              <a:spcBef>
                <a:spcPts val="1600"/>
              </a:spcBef>
              <a:spcAft>
                <a:spcPts val="1600"/>
              </a:spcAft>
              <a:buNone/>
            </a:pPr>
            <a:endParaRPr/>
          </a:p>
        </p:txBody>
      </p:sp>
      <p:pic>
        <p:nvPicPr>
          <p:cNvPr id="70" name="Google Shape;70;p15"/>
          <p:cNvPicPr preferRelativeResize="0"/>
          <p:nvPr/>
        </p:nvPicPr>
        <p:blipFill>
          <a:blip r:embed="rId3" cstate="screen">
            <a:alphaModFix/>
            <a:extLst>
              <a:ext uri="{28A0092B-C50C-407E-A947-70E740481C1C}">
                <a14:useLocalDpi xmlns:a14="http://schemas.microsoft.com/office/drawing/2010/main"/>
              </a:ext>
            </a:extLst>
          </a:blip>
          <a:stretch>
            <a:fillRect/>
          </a:stretch>
        </p:blipFill>
        <p:spPr>
          <a:xfrm>
            <a:off x="4849525" y="1509563"/>
            <a:ext cx="4177301" cy="2784867"/>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9"/>
                                        </p:tgtEl>
                                        <p:attrNameLst>
                                          <p:attrName>style.visibility</p:attrName>
                                        </p:attrNameLst>
                                      </p:cBhvr>
                                      <p:to>
                                        <p:strVal val="visible"/>
                                      </p:to>
                                    </p:set>
                                    <p:animEffect transition="in" filter="fade">
                                      <p:cBhvr>
                                        <p:cTn id="7" dur="1000"/>
                                        <p:tgtEl>
                                          <p:spTgt spid="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
        <p:nvSpPr>
          <p:cNvPr id="75" name="Google Shape;75;p16"/>
          <p:cNvSpPr txBox="1">
            <a:spLocks noGrp="1"/>
          </p:cNvSpPr>
          <p:nvPr>
            <p:ph type="title"/>
          </p:nvPr>
        </p:nvSpPr>
        <p:spPr>
          <a:xfrm>
            <a:off x="311700" y="123975"/>
            <a:ext cx="8520600" cy="893700"/>
          </a:xfrm>
          <a:prstGeom prst="rect">
            <a:avLst/>
          </a:prstGeom>
        </p:spPr>
        <p:txBody>
          <a:bodyPr spcFirstLastPara="1" wrap="square" lIns="91425" tIns="91425" rIns="91425" bIns="91425" anchor="t" anchorCtr="0">
            <a:noAutofit/>
          </a:bodyPr>
          <a:lstStyle/>
          <a:p>
            <a:pPr marL="0" lvl="0" indent="0" algn="ctr" rtl="0">
              <a:lnSpc>
                <a:spcPct val="115000"/>
              </a:lnSpc>
              <a:spcBef>
                <a:spcPts val="0"/>
              </a:spcBef>
              <a:spcAft>
                <a:spcPts val="0"/>
              </a:spcAft>
              <a:buClr>
                <a:schemeClr val="dk1"/>
              </a:buClr>
              <a:buSzPts val="1100"/>
              <a:buFont typeface="Arial"/>
              <a:buNone/>
            </a:pPr>
            <a:r>
              <a:rPr lang="en" sz="6000">
                <a:latin typeface="Garamond"/>
                <a:ea typeface="Garamond"/>
                <a:cs typeface="Garamond"/>
                <a:sym typeface="Garamond"/>
              </a:rPr>
              <a:t>Jumping to Conclusions</a:t>
            </a:r>
            <a:endParaRPr/>
          </a:p>
          <a:p>
            <a:pPr marL="0" lvl="0" indent="0" algn="l" rtl="0">
              <a:spcBef>
                <a:spcPts val="0"/>
              </a:spcBef>
              <a:spcAft>
                <a:spcPts val="0"/>
              </a:spcAft>
              <a:buNone/>
            </a:pPr>
            <a:endParaRPr/>
          </a:p>
        </p:txBody>
      </p:sp>
      <p:sp>
        <p:nvSpPr>
          <p:cNvPr id="76" name="Google Shape;76;p16"/>
          <p:cNvSpPr txBox="1">
            <a:spLocks noGrp="1"/>
          </p:cNvSpPr>
          <p:nvPr>
            <p:ph type="body" idx="1"/>
          </p:nvPr>
        </p:nvSpPr>
        <p:spPr>
          <a:xfrm>
            <a:off x="217550" y="1258175"/>
            <a:ext cx="4584000" cy="3416400"/>
          </a:xfrm>
          <a:prstGeom prst="rect">
            <a:avLst/>
          </a:prstGeom>
        </p:spPr>
        <p:txBody>
          <a:bodyPr spcFirstLastPara="1" wrap="square" lIns="91425" tIns="91425" rIns="91425" bIns="91425" anchor="t" anchorCtr="0">
            <a:noAutofit/>
          </a:bodyPr>
          <a:lstStyle/>
          <a:p>
            <a:pPr marL="457200" lvl="0" indent="-355600" algn="l" rtl="0">
              <a:spcBef>
                <a:spcPts val="0"/>
              </a:spcBef>
              <a:spcAft>
                <a:spcPts val="0"/>
              </a:spcAft>
              <a:buClr>
                <a:srgbClr val="000000"/>
              </a:buClr>
              <a:buSzPts val="2000"/>
              <a:buFont typeface="Garamond"/>
              <a:buChar char="●"/>
            </a:pPr>
            <a:r>
              <a:rPr lang="en" sz="2000">
                <a:solidFill>
                  <a:srgbClr val="000000"/>
                </a:solidFill>
                <a:latin typeface="Garamond"/>
                <a:ea typeface="Garamond"/>
                <a:cs typeface="Garamond"/>
                <a:sym typeface="Garamond"/>
              </a:rPr>
              <a:t>You negatively interpret things without facts to support the conclusion</a:t>
            </a:r>
            <a:endParaRPr sz="2000">
              <a:solidFill>
                <a:srgbClr val="000000"/>
              </a:solidFill>
              <a:latin typeface="Garamond"/>
              <a:ea typeface="Garamond"/>
              <a:cs typeface="Garamond"/>
              <a:sym typeface="Garamond"/>
            </a:endParaRPr>
          </a:p>
          <a:p>
            <a:pPr marL="914400" lvl="1" indent="-355600" algn="l" rtl="0">
              <a:spcBef>
                <a:spcPts val="0"/>
              </a:spcBef>
              <a:spcAft>
                <a:spcPts val="0"/>
              </a:spcAft>
              <a:buClr>
                <a:srgbClr val="000000"/>
              </a:buClr>
              <a:buSzPts val="2000"/>
              <a:buFont typeface="Garamond"/>
              <a:buChar char="○"/>
            </a:pPr>
            <a:r>
              <a:rPr lang="en" sz="2000">
                <a:solidFill>
                  <a:srgbClr val="000000"/>
                </a:solidFill>
                <a:latin typeface="Garamond"/>
                <a:ea typeface="Garamond"/>
                <a:cs typeface="Garamond"/>
                <a:sym typeface="Garamond"/>
              </a:rPr>
              <a:t>Mind-Reading: Without supporting facts or digging deeper you assume others are thinking negatively of you</a:t>
            </a:r>
            <a:endParaRPr sz="2000">
              <a:solidFill>
                <a:srgbClr val="000000"/>
              </a:solidFill>
              <a:latin typeface="Garamond"/>
              <a:ea typeface="Garamond"/>
              <a:cs typeface="Garamond"/>
              <a:sym typeface="Garamond"/>
            </a:endParaRPr>
          </a:p>
          <a:p>
            <a:pPr marL="914400" lvl="1" indent="-355600" algn="l" rtl="0">
              <a:spcBef>
                <a:spcPts val="0"/>
              </a:spcBef>
              <a:spcAft>
                <a:spcPts val="0"/>
              </a:spcAft>
              <a:buClr>
                <a:srgbClr val="000000"/>
              </a:buClr>
              <a:buSzPts val="2000"/>
              <a:buFont typeface="Garamond"/>
              <a:buChar char="○"/>
            </a:pPr>
            <a:r>
              <a:rPr lang="en" sz="2000">
                <a:solidFill>
                  <a:srgbClr val="000000"/>
                </a:solidFill>
                <a:latin typeface="Garamond"/>
                <a:ea typeface="Garamond"/>
                <a:cs typeface="Garamond"/>
                <a:sym typeface="Garamond"/>
              </a:rPr>
              <a:t>Fortune-Telling: You predict negative future outcomes as if you know that they will certainly be true</a:t>
            </a:r>
            <a:endParaRPr sz="2000">
              <a:solidFill>
                <a:srgbClr val="000000"/>
              </a:solidFill>
              <a:latin typeface="Garamond"/>
              <a:ea typeface="Garamond"/>
              <a:cs typeface="Garamond"/>
              <a:sym typeface="Garamond"/>
            </a:endParaRPr>
          </a:p>
        </p:txBody>
      </p:sp>
      <p:pic>
        <p:nvPicPr>
          <p:cNvPr id="77" name="Google Shape;77;p16"/>
          <p:cNvPicPr preferRelativeResize="0"/>
          <p:nvPr/>
        </p:nvPicPr>
        <p:blipFill rotWithShape="1">
          <a:blip r:embed="rId3" cstate="screen">
            <a:alphaModFix/>
            <a:extLst>
              <a:ext uri="{28A0092B-C50C-407E-A947-70E740481C1C}">
                <a14:useLocalDpi xmlns:a14="http://schemas.microsoft.com/office/drawing/2010/main"/>
              </a:ext>
            </a:extLst>
          </a:blip>
          <a:srcRect b="-9"/>
          <a:stretch/>
        </p:blipFill>
        <p:spPr>
          <a:xfrm>
            <a:off x="5010625" y="1427650"/>
            <a:ext cx="3927600" cy="2727002"/>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6"/>
                                        </p:tgtEl>
                                        <p:attrNameLst>
                                          <p:attrName>style.visibility</p:attrName>
                                        </p:attrNameLst>
                                      </p:cBhvr>
                                      <p:to>
                                        <p:strVal val="visible"/>
                                      </p:to>
                                    </p:set>
                                    <p:animEffect transition="in" filter="fade">
                                      <p:cBhvr>
                                        <p:cTn id="7" dur="1000"/>
                                        <p:tgtEl>
                                          <p:spTgt spid="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D9EAD3"/>
        </a:solidFill>
        <a:effectLst/>
      </p:bgPr>
    </p:bg>
    <p:spTree>
      <p:nvGrpSpPr>
        <p:cNvPr id="1" name="Shape 81"/>
        <p:cNvGrpSpPr/>
        <p:nvPr/>
      </p:nvGrpSpPr>
      <p:grpSpPr>
        <a:xfrm>
          <a:off x="0" y="0"/>
          <a:ext cx="0" cy="0"/>
          <a:chOff x="0" y="0"/>
          <a:chExt cx="0" cy="0"/>
        </a:xfrm>
      </p:grpSpPr>
      <p:sp>
        <p:nvSpPr>
          <p:cNvPr id="82" name="Google Shape;82;p17"/>
          <p:cNvSpPr txBox="1">
            <a:spLocks noGrp="1"/>
          </p:cNvSpPr>
          <p:nvPr>
            <p:ph type="title"/>
          </p:nvPr>
        </p:nvSpPr>
        <p:spPr>
          <a:xfrm>
            <a:off x="311700" y="252525"/>
            <a:ext cx="8520600" cy="7653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4800">
                <a:latin typeface="Garamond"/>
                <a:ea typeface="Garamond"/>
                <a:cs typeface="Garamond"/>
                <a:sym typeface="Garamond"/>
              </a:rPr>
              <a:t>All or Nothing</a:t>
            </a:r>
            <a:endParaRPr sz="4800">
              <a:latin typeface="Garamond"/>
              <a:ea typeface="Garamond"/>
              <a:cs typeface="Garamond"/>
              <a:sym typeface="Garamond"/>
            </a:endParaRPr>
          </a:p>
        </p:txBody>
      </p:sp>
      <p:sp>
        <p:nvSpPr>
          <p:cNvPr id="83" name="Google Shape;83;p17"/>
          <p:cNvSpPr txBox="1">
            <a:spLocks noGrp="1"/>
          </p:cNvSpPr>
          <p:nvPr>
            <p:ph type="body" idx="1"/>
          </p:nvPr>
        </p:nvSpPr>
        <p:spPr>
          <a:xfrm>
            <a:off x="4204050" y="1141225"/>
            <a:ext cx="4492800" cy="3613200"/>
          </a:xfrm>
          <a:prstGeom prst="rect">
            <a:avLst/>
          </a:prstGeom>
        </p:spPr>
        <p:txBody>
          <a:bodyPr spcFirstLastPara="1" wrap="square" lIns="91425" tIns="91425" rIns="91425" bIns="91425" anchor="t" anchorCtr="0">
            <a:noAutofit/>
          </a:bodyPr>
          <a:lstStyle/>
          <a:p>
            <a:pPr marL="457200" lvl="0" indent="-355600" algn="l" rtl="0">
              <a:lnSpc>
                <a:spcPct val="150000"/>
              </a:lnSpc>
              <a:spcBef>
                <a:spcPts val="0"/>
              </a:spcBef>
              <a:spcAft>
                <a:spcPts val="0"/>
              </a:spcAft>
              <a:buClr>
                <a:srgbClr val="000000"/>
              </a:buClr>
              <a:buSzPts val="2000"/>
              <a:buFont typeface="Garamond"/>
              <a:buChar char="●"/>
            </a:pPr>
            <a:r>
              <a:rPr lang="en" sz="2000">
                <a:solidFill>
                  <a:srgbClr val="000000"/>
                </a:solidFill>
                <a:latin typeface="Garamond"/>
                <a:ea typeface="Garamond"/>
                <a:cs typeface="Garamond"/>
                <a:sym typeface="Garamond"/>
              </a:rPr>
              <a:t>You look at things in absolute black and white categories</a:t>
            </a:r>
            <a:endParaRPr sz="2000">
              <a:solidFill>
                <a:srgbClr val="000000"/>
              </a:solidFill>
              <a:latin typeface="Garamond"/>
              <a:ea typeface="Garamond"/>
              <a:cs typeface="Garamond"/>
              <a:sym typeface="Garamond"/>
            </a:endParaRPr>
          </a:p>
          <a:p>
            <a:pPr marL="914400" lvl="1" indent="-355600" algn="l" rtl="0">
              <a:lnSpc>
                <a:spcPct val="150000"/>
              </a:lnSpc>
              <a:spcBef>
                <a:spcPts val="0"/>
              </a:spcBef>
              <a:spcAft>
                <a:spcPts val="0"/>
              </a:spcAft>
              <a:buClr>
                <a:srgbClr val="000000"/>
              </a:buClr>
              <a:buSzPts val="2000"/>
              <a:buFont typeface="Garamond"/>
              <a:buChar char="○"/>
            </a:pPr>
            <a:r>
              <a:rPr lang="en" sz="2000">
                <a:solidFill>
                  <a:srgbClr val="000000"/>
                </a:solidFill>
                <a:latin typeface="Garamond"/>
                <a:ea typeface="Garamond"/>
                <a:cs typeface="Garamond"/>
                <a:sym typeface="Garamond"/>
              </a:rPr>
              <a:t>You are either a success or a failure. Your performance was totally good or totally bad. </a:t>
            </a:r>
            <a:endParaRPr sz="2000">
              <a:solidFill>
                <a:srgbClr val="000000"/>
              </a:solidFill>
              <a:latin typeface="Garamond"/>
              <a:ea typeface="Garamond"/>
              <a:cs typeface="Garamond"/>
              <a:sym typeface="Garamond"/>
            </a:endParaRPr>
          </a:p>
          <a:p>
            <a:pPr marL="914400" lvl="1" indent="-355600" algn="l" rtl="0">
              <a:lnSpc>
                <a:spcPct val="150000"/>
              </a:lnSpc>
              <a:spcBef>
                <a:spcPts val="0"/>
              </a:spcBef>
              <a:spcAft>
                <a:spcPts val="0"/>
              </a:spcAft>
              <a:buClr>
                <a:srgbClr val="000000"/>
              </a:buClr>
              <a:buSzPts val="2000"/>
              <a:buFont typeface="Garamond"/>
              <a:buChar char="○"/>
            </a:pPr>
            <a:r>
              <a:rPr lang="en" sz="2000">
                <a:solidFill>
                  <a:srgbClr val="000000"/>
                </a:solidFill>
                <a:latin typeface="Garamond"/>
                <a:ea typeface="Garamond"/>
                <a:cs typeface="Garamond"/>
                <a:sym typeface="Garamond"/>
              </a:rPr>
              <a:t>I always fail when I try to do something new; I fail at everything I try </a:t>
            </a:r>
            <a:endParaRPr sz="2000">
              <a:solidFill>
                <a:srgbClr val="000000"/>
              </a:solidFill>
              <a:latin typeface="Garamond"/>
              <a:ea typeface="Garamond"/>
              <a:cs typeface="Garamond"/>
              <a:sym typeface="Garamond"/>
            </a:endParaRPr>
          </a:p>
        </p:txBody>
      </p:sp>
      <p:pic>
        <p:nvPicPr>
          <p:cNvPr id="84" name="Google Shape;84;p17"/>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798525" y="1365600"/>
            <a:ext cx="3217627" cy="2412301"/>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3"/>
                                        </p:tgtEl>
                                        <p:attrNameLst>
                                          <p:attrName>style.visibility</p:attrName>
                                        </p:attrNameLst>
                                      </p:cBhvr>
                                      <p:to>
                                        <p:strVal val="visible"/>
                                      </p:to>
                                    </p:set>
                                    <p:animEffect transition="in" filter="fade">
                                      <p:cBhvr>
                                        <p:cTn id="7" dur="1000"/>
                                        <p:tgtEl>
                                          <p:spTgt spid="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8"/>
          <p:cNvSpPr txBox="1">
            <a:spLocks noGrp="1"/>
          </p:cNvSpPr>
          <p:nvPr>
            <p:ph type="title"/>
          </p:nvPr>
        </p:nvSpPr>
        <p:spPr>
          <a:xfrm>
            <a:off x="311700" y="97300"/>
            <a:ext cx="5923800" cy="893700"/>
          </a:xfrm>
          <a:prstGeom prst="rect">
            <a:avLst/>
          </a:prstGeom>
        </p:spPr>
        <p:txBody>
          <a:bodyPr spcFirstLastPara="1" wrap="square" lIns="91425" tIns="91425" rIns="91425" bIns="91425" anchor="t" anchorCtr="0">
            <a:noAutofit/>
          </a:bodyPr>
          <a:lstStyle/>
          <a:p>
            <a:pPr marL="0" lvl="0" indent="0" algn="ctr" rtl="0">
              <a:lnSpc>
                <a:spcPct val="115000"/>
              </a:lnSpc>
              <a:spcBef>
                <a:spcPts val="0"/>
              </a:spcBef>
              <a:spcAft>
                <a:spcPts val="0"/>
              </a:spcAft>
              <a:buClr>
                <a:schemeClr val="dk1"/>
              </a:buClr>
              <a:buSzPts val="1100"/>
              <a:buFont typeface="Arial"/>
              <a:buNone/>
            </a:pPr>
            <a:r>
              <a:rPr lang="en" sz="6000">
                <a:latin typeface="Garamond"/>
                <a:ea typeface="Garamond"/>
                <a:cs typeface="Garamond"/>
                <a:sym typeface="Garamond"/>
              </a:rPr>
              <a:t>Labeling</a:t>
            </a:r>
            <a:endParaRPr/>
          </a:p>
        </p:txBody>
      </p:sp>
      <p:sp>
        <p:nvSpPr>
          <p:cNvPr id="90" name="Google Shape;90;p18"/>
          <p:cNvSpPr txBox="1">
            <a:spLocks noGrp="1"/>
          </p:cNvSpPr>
          <p:nvPr>
            <p:ph type="body" idx="1"/>
          </p:nvPr>
        </p:nvSpPr>
        <p:spPr>
          <a:xfrm>
            <a:off x="311700" y="1399075"/>
            <a:ext cx="5559900" cy="3633600"/>
          </a:xfrm>
          <a:prstGeom prst="rect">
            <a:avLst/>
          </a:prstGeom>
        </p:spPr>
        <p:txBody>
          <a:bodyPr spcFirstLastPara="1" wrap="square" lIns="91425" tIns="91425" rIns="91425" bIns="91425" anchor="t" anchorCtr="0">
            <a:noAutofit/>
          </a:bodyPr>
          <a:lstStyle/>
          <a:p>
            <a:pPr marL="457200" lvl="0" indent="-355600" algn="l" rtl="0">
              <a:spcBef>
                <a:spcPts val="0"/>
              </a:spcBef>
              <a:spcAft>
                <a:spcPts val="0"/>
              </a:spcAft>
              <a:buSzPts val="2000"/>
              <a:buFont typeface="Garamond"/>
              <a:buChar char="●"/>
            </a:pPr>
            <a:r>
              <a:rPr lang="en" sz="2000">
                <a:latin typeface="Garamond"/>
                <a:ea typeface="Garamond"/>
                <a:cs typeface="Garamond"/>
                <a:sym typeface="Garamond"/>
              </a:rPr>
              <a:t>An extreme form of All or Nothing</a:t>
            </a:r>
            <a:endParaRPr sz="2000">
              <a:latin typeface="Garamond"/>
              <a:ea typeface="Garamond"/>
              <a:cs typeface="Garamond"/>
              <a:sym typeface="Garamond"/>
            </a:endParaRPr>
          </a:p>
          <a:p>
            <a:pPr marL="457200" lvl="0" indent="-355600" algn="l" rtl="0">
              <a:spcBef>
                <a:spcPts val="0"/>
              </a:spcBef>
              <a:spcAft>
                <a:spcPts val="0"/>
              </a:spcAft>
              <a:buSzPts val="2000"/>
              <a:buFont typeface="Garamond"/>
              <a:buChar char="●"/>
            </a:pPr>
            <a:r>
              <a:rPr lang="en" sz="2000">
                <a:latin typeface="Garamond"/>
                <a:ea typeface="Garamond"/>
                <a:cs typeface="Garamond"/>
                <a:sym typeface="Garamond"/>
              </a:rPr>
              <a:t>You identify yourself by your shortcomings or failures. </a:t>
            </a:r>
            <a:endParaRPr sz="2000">
              <a:latin typeface="Garamond"/>
              <a:ea typeface="Garamond"/>
              <a:cs typeface="Garamond"/>
              <a:sym typeface="Garamond"/>
            </a:endParaRPr>
          </a:p>
          <a:p>
            <a:pPr marL="914400" lvl="1" indent="-355600" algn="l" rtl="0">
              <a:spcBef>
                <a:spcPts val="0"/>
              </a:spcBef>
              <a:spcAft>
                <a:spcPts val="0"/>
              </a:spcAft>
              <a:buSzPts val="2000"/>
              <a:buFont typeface="Garamond"/>
              <a:buChar char="○"/>
            </a:pPr>
            <a:r>
              <a:rPr lang="en" sz="2000">
                <a:latin typeface="Garamond"/>
                <a:ea typeface="Garamond"/>
                <a:cs typeface="Garamond"/>
                <a:sym typeface="Garamond"/>
              </a:rPr>
              <a:t>Instead of saying “I failed at this one task” you attach an extreme negative label to yourself such as “I am a complete failure”</a:t>
            </a:r>
            <a:endParaRPr sz="2000">
              <a:latin typeface="Garamond"/>
              <a:ea typeface="Garamond"/>
              <a:cs typeface="Garamond"/>
              <a:sym typeface="Garamond"/>
            </a:endParaRPr>
          </a:p>
          <a:p>
            <a:pPr marL="457200" lvl="0" indent="-355600" algn="l" rtl="0">
              <a:spcBef>
                <a:spcPts val="0"/>
              </a:spcBef>
              <a:spcAft>
                <a:spcPts val="0"/>
              </a:spcAft>
              <a:buSzPts val="2000"/>
              <a:buFont typeface="Garamond"/>
              <a:buChar char="●"/>
            </a:pPr>
            <a:r>
              <a:rPr lang="en" sz="2000">
                <a:latin typeface="Garamond"/>
                <a:ea typeface="Garamond"/>
                <a:cs typeface="Garamond"/>
                <a:sym typeface="Garamond"/>
              </a:rPr>
              <a:t>Labeling implies something is wrong with yours or someone else’s character or essence rather than their thinking or behavior</a:t>
            </a:r>
            <a:endParaRPr sz="2000">
              <a:latin typeface="Garamond"/>
              <a:ea typeface="Garamond"/>
              <a:cs typeface="Garamond"/>
              <a:sym typeface="Garamond"/>
            </a:endParaRPr>
          </a:p>
        </p:txBody>
      </p:sp>
      <p:pic>
        <p:nvPicPr>
          <p:cNvPr id="91" name="Google Shape;91;p18"/>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6024850" y="554762"/>
            <a:ext cx="2607350" cy="4033976"/>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0"/>
                                        </p:tgtEl>
                                        <p:attrNameLst>
                                          <p:attrName>style.visibility</p:attrName>
                                        </p:attrNameLst>
                                      </p:cBhvr>
                                      <p:to>
                                        <p:strVal val="visible"/>
                                      </p:to>
                                    </p:set>
                                    <p:animEffect transition="in" filter="fade">
                                      <p:cBhvr>
                                        <p:cTn id="7" dur="1000"/>
                                        <p:tgtEl>
                                          <p:spTgt spid="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D9EAD3"/>
        </a:solidFill>
        <a:effectLst/>
      </p:bgPr>
    </p:bg>
    <p:spTree>
      <p:nvGrpSpPr>
        <p:cNvPr id="1" name="Shape 95"/>
        <p:cNvGrpSpPr/>
        <p:nvPr/>
      </p:nvGrpSpPr>
      <p:grpSpPr>
        <a:xfrm>
          <a:off x="0" y="0"/>
          <a:ext cx="0" cy="0"/>
          <a:chOff x="0" y="0"/>
          <a:chExt cx="0" cy="0"/>
        </a:xfrm>
      </p:grpSpPr>
      <p:sp>
        <p:nvSpPr>
          <p:cNvPr id="96" name="Google Shape;96;p19"/>
          <p:cNvSpPr txBox="1">
            <a:spLocks noGrp="1"/>
          </p:cNvSpPr>
          <p:nvPr>
            <p:ph type="title"/>
          </p:nvPr>
        </p:nvSpPr>
        <p:spPr>
          <a:xfrm>
            <a:off x="311700" y="60775"/>
            <a:ext cx="8520600" cy="1091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6000">
                <a:latin typeface="Garamond"/>
                <a:ea typeface="Garamond"/>
                <a:cs typeface="Garamond"/>
                <a:sym typeface="Garamond"/>
              </a:rPr>
              <a:t>Discounting the Positives</a:t>
            </a:r>
            <a:endParaRPr/>
          </a:p>
        </p:txBody>
      </p:sp>
      <p:sp>
        <p:nvSpPr>
          <p:cNvPr id="97" name="Google Shape;97;p19"/>
          <p:cNvSpPr txBox="1">
            <a:spLocks noGrp="1"/>
          </p:cNvSpPr>
          <p:nvPr>
            <p:ph type="body" idx="1"/>
          </p:nvPr>
        </p:nvSpPr>
        <p:spPr>
          <a:xfrm>
            <a:off x="311700" y="1492138"/>
            <a:ext cx="4162500" cy="3006300"/>
          </a:xfrm>
          <a:prstGeom prst="rect">
            <a:avLst/>
          </a:prstGeom>
        </p:spPr>
        <p:txBody>
          <a:bodyPr spcFirstLastPara="1" wrap="square" lIns="91425" tIns="91425" rIns="91425" bIns="91425" anchor="t" anchorCtr="0">
            <a:noAutofit/>
          </a:bodyPr>
          <a:lstStyle/>
          <a:p>
            <a:pPr marL="457200" lvl="0" indent="-355600" algn="l" rtl="0">
              <a:spcBef>
                <a:spcPts val="0"/>
              </a:spcBef>
              <a:spcAft>
                <a:spcPts val="0"/>
              </a:spcAft>
              <a:buClr>
                <a:srgbClr val="000000"/>
              </a:buClr>
              <a:buSzPts val="2000"/>
              <a:buFont typeface="Garamond"/>
              <a:buChar char="●"/>
            </a:pPr>
            <a:r>
              <a:rPr lang="en" sz="2000">
                <a:solidFill>
                  <a:srgbClr val="000000"/>
                </a:solidFill>
                <a:latin typeface="Garamond"/>
                <a:ea typeface="Garamond"/>
                <a:cs typeface="Garamond"/>
                <a:sym typeface="Garamond"/>
              </a:rPr>
              <a:t>You reject positive experiences by insisting they don’t count</a:t>
            </a:r>
            <a:endParaRPr sz="2000">
              <a:solidFill>
                <a:srgbClr val="000000"/>
              </a:solidFill>
              <a:latin typeface="Garamond"/>
              <a:ea typeface="Garamond"/>
              <a:cs typeface="Garamond"/>
              <a:sym typeface="Garamond"/>
            </a:endParaRPr>
          </a:p>
          <a:p>
            <a:pPr marL="457200" lvl="0" indent="-355600" algn="l" rtl="0">
              <a:spcBef>
                <a:spcPts val="0"/>
              </a:spcBef>
              <a:spcAft>
                <a:spcPts val="0"/>
              </a:spcAft>
              <a:buClr>
                <a:srgbClr val="000000"/>
              </a:buClr>
              <a:buSzPts val="2000"/>
              <a:buFont typeface="Garamond"/>
              <a:buChar char="●"/>
            </a:pPr>
            <a:r>
              <a:rPr lang="en" sz="2000">
                <a:solidFill>
                  <a:srgbClr val="000000"/>
                </a:solidFill>
                <a:latin typeface="Garamond"/>
                <a:ea typeface="Garamond"/>
                <a:cs typeface="Garamond"/>
                <a:sym typeface="Garamond"/>
              </a:rPr>
              <a:t>Even if you do a good job you tell yourself that it wasn’t good enough or that anyone could have done it just as good</a:t>
            </a:r>
            <a:endParaRPr sz="2000">
              <a:solidFill>
                <a:srgbClr val="000000"/>
              </a:solidFill>
              <a:latin typeface="Garamond"/>
              <a:ea typeface="Garamond"/>
              <a:cs typeface="Garamond"/>
              <a:sym typeface="Garamond"/>
            </a:endParaRPr>
          </a:p>
        </p:txBody>
      </p:sp>
      <p:pic>
        <p:nvPicPr>
          <p:cNvPr id="98" name="Google Shape;98;p19"/>
          <p:cNvPicPr preferRelativeResize="0"/>
          <p:nvPr/>
        </p:nvPicPr>
        <p:blipFill>
          <a:blip r:embed="rId3" cstate="screen">
            <a:alphaModFix/>
            <a:extLst>
              <a:ext uri="{28A0092B-C50C-407E-A947-70E740481C1C}">
                <a14:useLocalDpi xmlns:a14="http://schemas.microsoft.com/office/drawing/2010/main"/>
              </a:ext>
            </a:extLst>
          </a:blip>
          <a:stretch>
            <a:fillRect/>
          </a:stretch>
        </p:blipFill>
        <p:spPr>
          <a:xfrm>
            <a:off x="4572000" y="1421700"/>
            <a:ext cx="4347173" cy="3147175"/>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7"/>
                                        </p:tgtEl>
                                        <p:attrNameLst>
                                          <p:attrName>style.visibility</p:attrName>
                                        </p:attrNameLst>
                                      </p:cBhvr>
                                      <p:to>
                                        <p:strVal val="visible"/>
                                      </p:to>
                                    </p:set>
                                    <p:animEffect transition="in" filter="fade">
                                      <p:cBhvr>
                                        <p:cTn id="7" dur="1000"/>
                                        <p:tgtEl>
                                          <p:spTgt spid="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pic>
        <p:nvPicPr>
          <p:cNvPr id="103" name="Google Shape;103;p20"/>
          <p:cNvPicPr preferRelativeResize="0"/>
          <p:nvPr/>
        </p:nvPicPr>
        <p:blipFill rotWithShape="1">
          <a:blip r:embed="rId3" cstate="screen">
            <a:alphaModFix/>
            <a:extLst>
              <a:ext uri="{28A0092B-C50C-407E-A947-70E740481C1C}">
                <a14:useLocalDpi xmlns:a14="http://schemas.microsoft.com/office/drawing/2010/main"/>
              </a:ext>
            </a:extLst>
          </a:blip>
          <a:srcRect t="12349"/>
          <a:stretch/>
        </p:blipFill>
        <p:spPr>
          <a:xfrm>
            <a:off x="3268450" y="0"/>
            <a:ext cx="5875550" cy="5267951"/>
          </a:xfrm>
          <a:prstGeom prst="rect">
            <a:avLst/>
          </a:prstGeom>
          <a:noFill/>
          <a:ln>
            <a:noFill/>
          </a:ln>
        </p:spPr>
      </p:pic>
      <p:sp>
        <p:nvSpPr>
          <p:cNvPr id="104" name="Google Shape;104;p20"/>
          <p:cNvSpPr txBox="1"/>
          <p:nvPr/>
        </p:nvSpPr>
        <p:spPr>
          <a:xfrm>
            <a:off x="141575" y="3950575"/>
            <a:ext cx="3652500" cy="961800"/>
          </a:xfrm>
          <a:prstGeom prst="rect">
            <a:avLst/>
          </a:prstGeom>
          <a:noFill/>
          <a:ln w="9525" cap="flat" cmpd="sng">
            <a:solidFill>
              <a:srgbClr val="6AA84F"/>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600">
                <a:latin typeface="Garamond"/>
                <a:ea typeface="Garamond"/>
                <a:cs typeface="Garamond"/>
                <a:sym typeface="Garamond"/>
              </a:rPr>
              <a:t>I don’t feel confident in myself when I’m in a group, everyone is better looking, funnier, or more personable than I am.</a:t>
            </a:r>
            <a:endParaRPr sz="1600">
              <a:latin typeface="Garamond"/>
              <a:ea typeface="Garamond"/>
              <a:cs typeface="Garamond"/>
              <a:sym typeface="Garamond"/>
            </a:endParaRPr>
          </a:p>
        </p:txBody>
      </p:sp>
      <p:sp>
        <p:nvSpPr>
          <p:cNvPr id="105" name="Google Shape;105;p20"/>
          <p:cNvSpPr txBox="1"/>
          <p:nvPr/>
        </p:nvSpPr>
        <p:spPr>
          <a:xfrm>
            <a:off x="208175" y="1754000"/>
            <a:ext cx="2826000" cy="621600"/>
          </a:xfrm>
          <a:prstGeom prst="rect">
            <a:avLst/>
          </a:prstGeom>
          <a:noFill/>
          <a:ln w="9525" cap="flat" cmpd="sng">
            <a:solidFill>
              <a:srgbClr val="9900FF"/>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600">
                <a:latin typeface="Garamond"/>
                <a:ea typeface="Garamond"/>
                <a:cs typeface="Garamond"/>
                <a:sym typeface="Garamond"/>
              </a:rPr>
              <a:t>I’ve been told I have nice laugh and a good sense of humor.</a:t>
            </a:r>
            <a:endParaRPr sz="1600">
              <a:latin typeface="Garamond"/>
              <a:ea typeface="Garamond"/>
              <a:cs typeface="Garamond"/>
              <a:sym typeface="Garamond"/>
            </a:endParaRPr>
          </a:p>
        </p:txBody>
      </p:sp>
      <p:sp>
        <p:nvSpPr>
          <p:cNvPr id="106" name="Google Shape;106;p20"/>
          <p:cNvSpPr txBox="1"/>
          <p:nvPr/>
        </p:nvSpPr>
        <p:spPr>
          <a:xfrm>
            <a:off x="208175" y="199925"/>
            <a:ext cx="2751000" cy="1355100"/>
          </a:xfrm>
          <a:prstGeom prst="rect">
            <a:avLst/>
          </a:prstGeom>
          <a:noFill/>
          <a:ln w="9525" cap="flat" cmpd="sng">
            <a:solidFill>
              <a:srgbClr val="0000FF"/>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600">
                <a:latin typeface="Garamond"/>
                <a:ea typeface="Garamond"/>
                <a:cs typeface="Garamond"/>
                <a:sym typeface="Garamond"/>
              </a:rPr>
              <a:t>I am not yet as confident as I would like to be when in a group setting. There may be others feeling the same way as me too.</a:t>
            </a:r>
            <a:endParaRPr sz="1600">
              <a:latin typeface="Garamond"/>
              <a:ea typeface="Garamond"/>
              <a:cs typeface="Garamond"/>
              <a:sym typeface="Garamond"/>
            </a:endParaRPr>
          </a:p>
        </p:txBody>
      </p:sp>
      <p:sp>
        <p:nvSpPr>
          <p:cNvPr id="107" name="Google Shape;107;p20"/>
          <p:cNvSpPr txBox="1"/>
          <p:nvPr/>
        </p:nvSpPr>
        <p:spPr>
          <a:xfrm>
            <a:off x="170675" y="3366225"/>
            <a:ext cx="2826000" cy="414300"/>
          </a:xfrm>
          <a:prstGeom prst="rect">
            <a:avLst/>
          </a:prstGeom>
          <a:noFill/>
          <a:ln w="9525" cap="flat" cmpd="sng">
            <a:solidFill>
              <a:srgbClr val="A64D79"/>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600">
                <a:latin typeface="Garamond"/>
                <a:ea typeface="Garamond"/>
                <a:cs typeface="Garamond"/>
                <a:sym typeface="Garamond"/>
              </a:rPr>
              <a:t>I have pretty eyes.</a:t>
            </a:r>
            <a:endParaRPr sz="1600">
              <a:latin typeface="Garamond"/>
              <a:ea typeface="Garamond"/>
              <a:cs typeface="Garamond"/>
              <a:sym typeface="Garamond"/>
            </a:endParaRPr>
          </a:p>
        </p:txBody>
      </p:sp>
      <p:sp>
        <p:nvSpPr>
          <p:cNvPr id="108" name="Google Shape;108;p20"/>
          <p:cNvSpPr txBox="1">
            <a:spLocks noGrp="1"/>
          </p:cNvSpPr>
          <p:nvPr>
            <p:ph type="title"/>
          </p:nvPr>
        </p:nvSpPr>
        <p:spPr>
          <a:xfrm>
            <a:off x="6300650" y="119975"/>
            <a:ext cx="2473200" cy="3076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Clr>
                <a:schemeClr val="dk1"/>
              </a:buClr>
              <a:buSzPts val="1100"/>
              <a:buFont typeface="Arial"/>
              <a:buNone/>
            </a:pPr>
            <a:r>
              <a:rPr lang="en" sz="4000">
                <a:latin typeface="Garamond"/>
                <a:ea typeface="Garamond"/>
                <a:cs typeface="Garamond"/>
                <a:sym typeface="Garamond"/>
              </a:rPr>
              <a:t>Escaping the Thought Tornado</a:t>
            </a:r>
            <a:endParaRPr sz="4000">
              <a:latin typeface="Garamond"/>
              <a:ea typeface="Garamond"/>
              <a:cs typeface="Garamond"/>
              <a:sym typeface="Garamond"/>
            </a:endParaRPr>
          </a:p>
          <a:p>
            <a:pPr marL="0" lvl="0" indent="0" algn="l" rtl="0">
              <a:spcBef>
                <a:spcPts val="0"/>
              </a:spcBef>
              <a:spcAft>
                <a:spcPts val="0"/>
              </a:spcAft>
              <a:buNone/>
            </a:pPr>
            <a:endParaRPr sz="4000"/>
          </a:p>
        </p:txBody>
      </p:sp>
      <p:cxnSp>
        <p:nvCxnSpPr>
          <p:cNvPr id="109" name="Google Shape;109;p20"/>
          <p:cNvCxnSpPr/>
          <p:nvPr/>
        </p:nvCxnSpPr>
        <p:spPr>
          <a:xfrm>
            <a:off x="2781650" y="556225"/>
            <a:ext cx="932100" cy="0"/>
          </a:xfrm>
          <a:prstGeom prst="straightConnector1">
            <a:avLst/>
          </a:prstGeom>
          <a:noFill/>
          <a:ln w="28575" cap="flat" cmpd="sng">
            <a:solidFill>
              <a:srgbClr val="0000FF"/>
            </a:solidFill>
            <a:prstDash val="solid"/>
            <a:round/>
            <a:headEnd type="none" w="med" len="med"/>
            <a:tailEnd type="triangle" w="med" len="med"/>
          </a:ln>
        </p:spPr>
      </p:cxnSp>
      <p:cxnSp>
        <p:nvCxnSpPr>
          <p:cNvPr id="110" name="Google Shape;110;p20"/>
          <p:cNvCxnSpPr/>
          <p:nvPr/>
        </p:nvCxnSpPr>
        <p:spPr>
          <a:xfrm>
            <a:off x="2862100" y="2001850"/>
            <a:ext cx="932100" cy="0"/>
          </a:xfrm>
          <a:prstGeom prst="straightConnector1">
            <a:avLst/>
          </a:prstGeom>
          <a:noFill/>
          <a:ln w="28575" cap="flat" cmpd="sng">
            <a:solidFill>
              <a:srgbClr val="9900FF"/>
            </a:solidFill>
            <a:prstDash val="solid"/>
            <a:round/>
            <a:headEnd type="none" w="med" len="med"/>
            <a:tailEnd type="triangle" w="med" len="med"/>
          </a:ln>
        </p:spPr>
      </p:cxnSp>
      <p:sp>
        <p:nvSpPr>
          <p:cNvPr id="111" name="Google Shape;111;p20"/>
          <p:cNvSpPr txBox="1"/>
          <p:nvPr/>
        </p:nvSpPr>
        <p:spPr>
          <a:xfrm>
            <a:off x="141575" y="2574575"/>
            <a:ext cx="2959200" cy="621600"/>
          </a:xfrm>
          <a:prstGeom prst="rect">
            <a:avLst/>
          </a:prstGeom>
          <a:noFill/>
          <a:ln w="9525" cap="flat" cmpd="sng">
            <a:solidFill>
              <a:srgbClr val="FF99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600">
                <a:latin typeface="Garamond"/>
                <a:ea typeface="Garamond"/>
                <a:cs typeface="Garamond"/>
                <a:sym typeface="Garamond"/>
              </a:rPr>
              <a:t>I enjoy being outdoors with my close friends.</a:t>
            </a:r>
            <a:endParaRPr sz="1600">
              <a:latin typeface="Garamond"/>
              <a:ea typeface="Garamond"/>
              <a:cs typeface="Garamond"/>
              <a:sym typeface="Garamond"/>
            </a:endParaRPr>
          </a:p>
        </p:txBody>
      </p:sp>
      <p:cxnSp>
        <p:nvCxnSpPr>
          <p:cNvPr id="112" name="Google Shape;112;p20"/>
          <p:cNvCxnSpPr/>
          <p:nvPr/>
        </p:nvCxnSpPr>
        <p:spPr>
          <a:xfrm>
            <a:off x="3034175" y="2885375"/>
            <a:ext cx="932100" cy="0"/>
          </a:xfrm>
          <a:prstGeom prst="straightConnector1">
            <a:avLst/>
          </a:prstGeom>
          <a:noFill/>
          <a:ln w="28575" cap="flat" cmpd="sng">
            <a:solidFill>
              <a:srgbClr val="FF9900"/>
            </a:solidFill>
            <a:prstDash val="solid"/>
            <a:round/>
            <a:headEnd type="none" w="med" len="med"/>
            <a:tailEnd type="triangle" w="med" len="med"/>
          </a:ln>
        </p:spPr>
      </p:cxnSp>
      <p:cxnSp>
        <p:nvCxnSpPr>
          <p:cNvPr id="113" name="Google Shape;113;p20"/>
          <p:cNvCxnSpPr/>
          <p:nvPr/>
        </p:nvCxnSpPr>
        <p:spPr>
          <a:xfrm>
            <a:off x="3713750" y="4354625"/>
            <a:ext cx="932100" cy="0"/>
          </a:xfrm>
          <a:prstGeom prst="straightConnector1">
            <a:avLst/>
          </a:prstGeom>
          <a:noFill/>
          <a:ln w="28575" cap="flat" cmpd="sng">
            <a:solidFill>
              <a:srgbClr val="6AA84F"/>
            </a:solidFill>
            <a:prstDash val="solid"/>
            <a:round/>
            <a:headEnd type="none" w="med" len="med"/>
            <a:tailEnd type="triangle" w="med" len="med"/>
          </a:ln>
        </p:spPr>
      </p:cxnSp>
      <p:cxnSp>
        <p:nvCxnSpPr>
          <p:cNvPr id="114" name="Google Shape;114;p20"/>
          <p:cNvCxnSpPr/>
          <p:nvPr/>
        </p:nvCxnSpPr>
        <p:spPr>
          <a:xfrm>
            <a:off x="3034175" y="3573375"/>
            <a:ext cx="932100" cy="0"/>
          </a:xfrm>
          <a:prstGeom prst="straightConnector1">
            <a:avLst/>
          </a:prstGeom>
          <a:noFill/>
          <a:ln w="28575" cap="flat" cmpd="sng">
            <a:solidFill>
              <a:srgbClr val="A64D79"/>
            </a:solidFill>
            <a:prstDash val="solid"/>
            <a:round/>
            <a:headEnd type="none" w="med" len="med"/>
            <a:tailEnd type="triangle" w="med" len="med"/>
          </a:ln>
        </p:spPr>
      </p:cxn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D9EAD3"/>
        </a:solidFill>
        <a:effectLst/>
      </p:bgPr>
    </p:bg>
    <p:spTree>
      <p:nvGrpSpPr>
        <p:cNvPr id="1" name="Shape 118"/>
        <p:cNvGrpSpPr/>
        <p:nvPr/>
      </p:nvGrpSpPr>
      <p:grpSpPr>
        <a:xfrm>
          <a:off x="0" y="0"/>
          <a:ext cx="0" cy="0"/>
          <a:chOff x="0" y="0"/>
          <a:chExt cx="0" cy="0"/>
        </a:xfrm>
      </p:grpSpPr>
      <p:sp>
        <p:nvSpPr>
          <p:cNvPr id="119" name="Google Shape;119;p21"/>
          <p:cNvSpPr txBox="1">
            <a:spLocks noGrp="1"/>
          </p:cNvSpPr>
          <p:nvPr>
            <p:ph type="title"/>
          </p:nvPr>
        </p:nvSpPr>
        <p:spPr>
          <a:xfrm>
            <a:off x="311700" y="173550"/>
            <a:ext cx="8520600" cy="727800"/>
          </a:xfrm>
          <a:prstGeom prst="rect">
            <a:avLst/>
          </a:prstGeom>
        </p:spPr>
        <p:txBody>
          <a:bodyPr spcFirstLastPara="1" wrap="square" lIns="91425" tIns="91425" rIns="91425" bIns="91425" anchor="t" anchorCtr="0">
            <a:noAutofit/>
          </a:bodyPr>
          <a:lstStyle/>
          <a:p>
            <a:pPr marL="0" lvl="0" indent="0" algn="ctr" rtl="0">
              <a:lnSpc>
                <a:spcPct val="115000"/>
              </a:lnSpc>
              <a:spcBef>
                <a:spcPts val="0"/>
              </a:spcBef>
              <a:spcAft>
                <a:spcPts val="0"/>
              </a:spcAft>
              <a:buClr>
                <a:schemeClr val="dk1"/>
              </a:buClr>
              <a:buSzPts val="1100"/>
              <a:buFont typeface="Arial"/>
              <a:buNone/>
            </a:pPr>
            <a:r>
              <a:rPr lang="en" sz="3600">
                <a:latin typeface="Garamond"/>
                <a:ea typeface="Garamond"/>
                <a:cs typeface="Garamond"/>
                <a:sym typeface="Garamond"/>
              </a:rPr>
              <a:t> </a:t>
            </a:r>
            <a:r>
              <a:rPr lang="en" sz="4800">
                <a:latin typeface="Garamond"/>
                <a:ea typeface="Garamond"/>
                <a:cs typeface="Garamond"/>
                <a:sym typeface="Garamond"/>
              </a:rPr>
              <a:t>Climbing out of the Trap</a:t>
            </a:r>
            <a:endParaRPr sz="3600"/>
          </a:p>
        </p:txBody>
      </p:sp>
      <p:sp>
        <p:nvSpPr>
          <p:cNvPr id="120" name="Google Shape;120;p21"/>
          <p:cNvSpPr txBox="1">
            <a:spLocks noGrp="1"/>
          </p:cNvSpPr>
          <p:nvPr>
            <p:ph type="body" idx="1"/>
          </p:nvPr>
        </p:nvSpPr>
        <p:spPr>
          <a:xfrm>
            <a:off x="311700" y="1163400"/>
            <a:ext cx="8520600" cy="3980100"/>
          </a:xfrm>
          <a:prstGeom prst="rect">
            <a:avLst/>
          </a:prstGeom>
        </p:spPr>
        <p:txBody>
          <a:bodyPr spcFirstLastPara="1" wrap="square" lIns="91425" tIns="91425" rIns="91425" bIns="91425" anchor="t" anchorCtr="0">
            <a:noAutofit/>
          </a:bodyPr>
          <a:lstStyle/>
          <a:p>
            <a:pPr marL="457200" lvl="0" indent="-355600" algn="l" rtl="0">
              <a:spcBef>
                <a:spcPts val="0"/>
              </a:spcBef>
              <a:spcAft>
                <a:spcPts val="0"/>
              </a:spcAft>
              <a:buClr>
                <a:schemeClr val="dk1"/>
              </a:buClr>
              <a:buSzPts val="2000"/>
              <a:buFont typeface="Garamond"/>
              <a:buChar char="●"/>
            </a:pPr>
            <a:r>
              <a:rPr lang="en" sz="2000" b="1">
                <a:solidFill>
                  <a:schemeClr val="dk1"/>
                </a:solidFill>
                <a:latin typeface="Garamond"/>
                <a:ea typeface="Garamond"/>
                <a:cs typeface="Garamond"/>
                <a:sym typeface="Garamond"/>
              </a:rPr>
              <a:t>Identify the Distortion</a:t>
            </a:r>
            <a:r>
              <a:rPr lang="en" sz="2000">
                <a:solidFill>
                  <a:schemeClr val="dk1"/>
                </a:solidFill>
                <a:latin typeface="Garamond"/>
                <a:ea typeface="Garamond"/>
                <a:cs typeface="Garamond"/>
                <a:sym typeface="Garamond"/>
              </a:rPr>
              <a:t> </a:t>
            </a:r>
            <a:endParaRPr sz="2000">
              <a:solidFill>
                <a:schemeClr val="dk1"/>
              </a:solidFill>
              <a:latin typeface="Garamond"/>
              <a:ea typeface="Garamond"/>
              <a:cs typeface="Garamond"/>
              <a:sym typeface="Garamond"/>
            </a:endParaRPr>
          </a:p>
          <a:p>
            <a:pPr marL="914400" lvl="1" indent="-355600" algn="l" rtl="0">
              <a:spcBef>
                <a:spcPts val="0"/>
              </a:spcBef>
              <a:spcAft>
                <a:spcPts val="0"/>
              </a:spcAft>
              <a:buClr>
                <a:schemeClr val="dk1"/>
              </a:buClr>
              <a:buSzPts val="2000"/>
              <a:buFont typeface="Garamond"/>
              <a:buChar char="○"/>
            </a:pPr>
            <a:r>
              <a:rPr lang="en" sz="2000">
                <a:solidFill>
                  <a:schemeClr val="dk1"/>
                </a:solidFill>
                <a:latin typeface="Garamond"/>
                <a:ea typeface="Garamond"/>
                <a:cs typeface="Garamond"/>
                <a:sym typeface="Garamond"/>
              </a:rPr>
              <a:t>Write down your negative thoughts to help you determine which thinking trap you’re falling into </a:t>
            </a:r>
            <a:endParaRPr sz="2000">
              <a:solidFill>
                <a:schemeClr val="dk1"/>
              </a:solidFill>
              <a:latin typeface="Garamond"/>
              <a:ea typeface="Garamond"/>
              <a:cs typeface="Garamond"/>
              <a:sym typeface="Garamond"/>
            </a:endParaRPr>
          </a:p>
          <a:p>
            <a:pPr marL="457200" lvl="0" indent="-355600" algn="l" rtl="0">
              <a:spcBef>
                <a:spcPts val="0"/>
              </a:spcBef>
              <a:spcAft>
                <a:spcPts val="0"/>
              </a:spcAft>
              <a:buClr>
                <a:schemeClr val="dk1"/>
              </a:buClr>
              <a:buSzPts val="2000"/>
              <a:buFont typeface="Garamond"/>
              <a:buChar char="●"/>
            </a:pPr>
            <a:r>
              <a:rPr lang="en" sz="2000" b="1">
                <a:solidFill>
                  <a:schemeClr val="dk1"/>
                </a:solidFill>
                <a:latin typeface="Garamond"/>
                <a:ea typeface="Garamond"/>
                <a:cs typeface="Garamond"/>
                <a:sym typeface="Garamond"/>
              </a:rPr>
              <a:t>Define Terms</a:t>
            </a:r>
            <a:endParaRPr sz="2000">
              <a:solidFill>
                <a:schemeClr val="dk1"/>
              </a:solidFill>
              <a:latin typeface="Garamond"/>
              <a:ea typeface="Garamond"/>
              <a:cs typeface="Garamond"/>
              <a:sym typeface="Garamond"/>
            </a:endParaRPr>
          </a:p>
          <a:p>
            <a:pPr marL="914400" lvl="1" indent="-355600" algn="l" rtl="0">
              <a:spcBef>
                <a:spcPts val="0"/>
              </a:spcBef>
              <a:spcAft>
                <a:spcPts val="0"/>
              </a:spcAft>
              <a:buClr>
                <a:schemeClr val="dk1"/>
              </a:buClr>
              <a:buSzPts val="2000"/>
              <a:buFont typeface="Garamond"/>
              <a:buChar char="○"/>
            </a:pPr>
            <a:r>
              <a:rPr lang="en" sz="2000">
                <a:solidFill>
                  <a:schemeClr val="dk1"/>
                </a:solidFill>
                <a:latin typeface="Garamond"/>
                <a:ea typeface="Garamond"/>
                <a:cs typeface="Garamond"/>
                <a:sym typeface="Garamond"/>
              </a:rPr>
              <a:t>When you label yourself as something, ask yourself what that term actually means - really flesh out the definition</a:t>
            </a:r>
            <a:endParaRPr sz="2000">
              <a:solidFill>
                <a:schemeClr val="dk1"/>
              </a:solidFill>
              <a:latin typeface="Garamond"/>
              <a:ea typeface="Garamond"/>
              <a:cs typeface="Garamond"/>
              <a:sym typeface="Garamond"/>
            </a:endParaRPr>
          </a:p>
          <a:p>
            <a:pPr marL="457200" lvl="0" indent="-355600" algn="l" rtl="0">
              <a:spcBef>
                <a:spcPts val="0"/>
              </a:spcBef>
              <a:spcAft>
                <a:spcPts val="0"/>
              </a:spcAft>
              <a:buClr>
                <a:schemeClr val="dk1"/>
              </a:buClr>
              <a:buSzPts val="2000"/>
              <a:buFont typeface="Garamond"/>
              <a:buChar char="●"/>
            </a:pPr>
            <a:r>
              <a:rPr lang="en" sz="2000" b="1">
                <a:solidFill>
                  <a:schemeClr val="dk1"/>
                </a:solidFill>
                <a:latin typeface="Garamond"/>
                <a:ea typeface="Garamond"/>
                <a:cs typeface="Garamond"/>
                <a:sym typeface="Garamond"/>
              </a:rPr>
              <a:t>Thinking in Shades of Gray</a:t>
            </a:r>
            <a:endParaRPr sz="2000" b="1">
              <a:solidFill>
                <a:schemeClr val="dk1"/>
              </a:solidFill>
              <a:latin typeface="Garamond"/>
              <a:ea typeface="Garamond"/>
              <a:cs typeface="Garamond"/>
              <a:sym typeface="Garamond"/>
            </a:endParaRPr>
          </a:p>
          <a:p>
            <a:pPr marL="914400" lvl="1" indent="-355600" algn="l" rtl="0">
              <a:spcBef>
                <a:spcPts val="0"/>
              </a:spcBef>
              <a:spcAft>
                <a:spcPts val="0"/>
              </a:spcAft>
              <a:buClr>
                <a:schemeClr val="dk1"/>
              </a:buClr>
              <a:buSzPts val="2000"/>
              <a:buFont typeface="Garamond"/>
              <a:buChar char="○"/>
            </a:pPr>
            <a:r>
              <a:rPr lang="en" sz="2000">
                <a:solidFill>
                  <a:schemeClr val="dk1"/>
                </a:solidFill>
                <a:latin typeface="Garamond"/>
                <a:ea typeface="Garamond"/>
                <a:cs typeface="Garamond"/>
                <a:sym typeface="Garamond"/>
              </a:rPr>
              <a:t>Evaluate your problem on a range of 0 to 100 rather than 0 OR 100.</a:t>
            </a:r>
            <a:endParaRPr sz="2000">
              <a:solidFill>
                <a:schemeClr val="dk1"/>
              </a:solidFill>
              <a:latin typeface="Garamond"/>
              <a:ea typeface="Garamond"/>
              <a:cs typeface="Garamond"/>
              <a:sym typeface="Garamond"/>
            </a:endParaRPr>
          </a:p>
          <a:p>
            <a:pPr marL="457200" lvl="0" indent="-355600" algn="l" rtl="0">
              <a:spcBef>
                <a:spcPts val="0"/>
              </a:spcBef>
              <a:spcAft>
                <a:spcPts val="0"/>
              </a:spcAft>
              <a:buClr>
                <a:schemeClr val="dk1"/>
              </a:buClr>
              <a:buSzPts val="2000"/>
              <a:buFont typeface="Garamond"/>
              <a:buChar char="●"/>
            </a:pPr>
            <a:r>
              <a:rPr lang="en" sz="2000" b="1">
                <a:solidFill>
                  <a:schemeClr val="dk1"/>
                </a:solidFill>
                <a:latin typeface="Garamond"/>
                <a:ea typeface="Garamond"/>
                <a:cs typeface="Garamond"/>
                <a:sym typeface="Garamond"/>
              </a:rPr>
              <a:t>The Survey Method</a:t>
            </a:r>
            <a:endParaRPr sz="2000" b="1">
              <a:solidFill>
                <a:schemeClr val="dk1"/>
              </a:solidFill>
              <a:latin typeface="Garamond"/>
              <a:ea typeface="Garamond"/>
              <a:cs typeface="Garamond"/>
              <a:sym typeface="Garamond"/>
            </a:endParaRPr>
          </a:p>
          <a:p>
            <a:pPr marL="914400" lvl="1" indent="-355600" algn="l" rtl="0">
              <a:spcBef>
                <a:spcPts val="0"/>
              </a:spcBef>
              <a:spcAft>
                <a:spcPts val="0"/>
              </a:spcAft>
              <a:buClr>
                <a:schemeClr val="dk1"/>
              </a:buClr>
              <a:buSzPts val="2000"/>
              <a:buFont typeface="Garamond"/>
              <a:buChar char="○"/>
            </a:pPr>
            <a:r>
              <a:rPr lang="en" sz="2000">
                <a:solidFill>
                  <a:schemeClr val="dk1"/>
                </a:solidFill>
                <a:latin typeface="Garamond"/>
                <a:ea typeface="Garamond"/>
                <a:cs typeface="Garamond"/>
                <a:sym typeface="Garamond"/>
              </a:rPr>
              <a:t>Ask questions of others whom you trust to test your assumptions</a:t>
            </a:r>
            <a:endParaRPr sz="2000">
              <a:solidFill>
                <a:schemeClr val="dk1"/>
              </a:solidFill>
              <a:latin typeface="Garamond"/>
              <a:ea typeface="Garamond"/>
              <a:cs typeface="Garamond"/>
              <a:sym typeface="Garamond"/>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1294</Words>
  <Application>Microsoft Macintosh PowerPoint</Application>
  <PresentationFormat>On-screen Show (16:9)</PresentationFormat>
  <Paragraphs>71</Paragraphs>
  <Slides>10</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Garamond</vt:lpstr>
      <vt:lpstr>Arial</vt:lpstr>
      <vt:lpstr>Simple Light</vt:lpstr>
      <vt:lpstr>#EmpoweringMEandYou Don’t Fall Into the Thinking Trap</vt:lpstr>
      <vt:lpstr>What are Thinking Traps/Cognitive Distortions?</vt:lpstr>
      <vt:lpstr>Personalization</vt:lpstr>
      <vt:lpstr>Jumping to Conclusions </vt:lpstr>
      <vt:lpstr>All or Nothing</vt:lpstr>
      <vt:lpstr>Labeling</vt:lpstr>
      <vt:lpstr>Discounting the Positives</vt:lpstr>
      <vt:lpstr>Escaping the Thought Tornado </vt:lpstr>
      <vt:lpstr> Climbing out of the Trap</vt:lpstr>
      <vt:lpstr>Resources</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#EmpoweringMEandYou Don’t Fall Into the Thinking Trap</dc:title>
  <cp:lastModifiedBy>Microsoft Office User</cp:lastModifiedBy>
  <cp:revision>1</cp:revision>
  <dcterms:modified xsi:type="dcterms:W3CDTF">2020-05-18T19:03:53Z</dcterms:modified>
</cp:coreProperties>
</file>