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Garamond" panose="02020404030301010803" pitchFamily="18"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118" d="100"/>
          <a:sy n="118" d="100"/>
        </p:scale>
        <p:origin x="224" y="6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190f7bc2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190f7bc2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190f7bc2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190f7bc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190f7bc2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190f7bc2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190f7bc2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190f7bc2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b01056e1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b01056e1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190f7bc2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190f7bc2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b52423b01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b52423b0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b52423b0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b52423b0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ra.conant@main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Efs5TJZ6N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https://my.lif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tunes.apple.com/us/app/happify-for-stress-worry/id730601963?mt=8"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nimh.nih.gov/health/index.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uicidepreventionlifeline.org/talk-to-someone-now/" TargetMode="External"/><Relationship Id="rId4" Type="http://schemas.openxmlformats.org/officeDocument/2006/relationships/hyperlink" Target="http://teenlineonlin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88475" y="516650"/>
            <a:ext cx="8520600" cy="17481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800">
                <a:latin typeface="Garamond"/>
                <a:ea typeface="Garamond"/>
                <a:cs typeface="Garamond"/>
                <a:sym typeface="Garamond"/>
              </a:rPr>
              <a:t>#EmpoweringMEandYou</a:t>
            </a:r>
            <a:endParaRPr sz="4800">
              <a:latin typeface="Garamond"/>
              <a:ea typeface="Garamond"/>
              <a:cs typeface="Garamond"/>
              <a:sym typeface="Garamond"/>
            </a:endParaRPr>
          </a:p>
          <a:p>
            <a:pPr marL="0" lvl="0" indent="0" algn="ctr" rtl="0">
              <a:lnSpc>
                <a:spcPct val="115000"/>
              </a:lnSpc>
              <a:spcBef>
                <a:spcPts val="0"/>
              </a:spcBef>
              <a:spcAft>
                <a:spcPts val="0"/>
              </a:spcAft>
              <a:buNone/>
            </a:pPr>
            <a:r>
              <a:rPr lang="en">
                <a:latin typeface="Garamond"/>
                <a:ea typeface="Garamond"/>
                <a:cs typeface="Garamond"/>
                <a:sym typeface="Garamond"/>
              </a:rPr>
              <a:t>Stress Less</a:t>
            </a:r>
            <a:endParaRPr>
              <a:latin typeface="Garamond"/>
              <a:ea typeface="Garamond"/>
              <a:cs typeface="Garamond"/>
              <a:sym typeface="Garamond"/>
            </a:endParaRPr>
          </a:p>
        </p:txBody>
      </p:sp>
      <p:sp>
        <p:nvSpPr>
          <p:cNvPr id="55" name="Google Shape;55;p13"/>
          <p:cNvSpPr txBox="1">
            <a:spLocks noGrp="1"/>
          </p:cNvSpPr>
          <p:nvPr>
            <p:ph type="subTitle" idx="1"/>
          </p:nvPr>
        </p:nvSpPr>
        <p:spPr>
          <a:xfrm>
            <a:off x="388475" y="3888725"/>
            <a:ext cx="8520600" cy="102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latin typeface="Garamond"/>
                <a:ea typeface="Garamond"/>
                <a:cs typeface="Garamond"/>
                <a:sym typeface="Garamond"/>
              </a:rPr>
              <a:t>Designed by the University of Maine Cooperative Extension 4-H Healthy Living Team 2019</a:t>
            </a:r>
            <a:endParaRPr sz="1400">
              <a:latin typeface="Garamond"/>
              <a:ea typeface="Garamond"/>
              <a:cs typeface="Garamond"/>
              <a:sym typeface="Garamond"/>
            </a:endParaRPr>
          </a:p>
          <a:p>
            <a:pPr marL="0" lvl="0" indent="0" algn="ctr" rtl="0">
              <a:spcBef>
                <a:spcPts val="0"/>
              </a:spcBef>
              <a:spcAft>
                <a:spcPts val="0"/>
              </a:spcAft>
              <a:buNone/>
            </a:pPr>
            <a:r>
              <a:rPr lang="en" sz="1400">
                <a:latin typeface="Garamond"/>
                <a:ea typeface="Garamond"/>
                <a:cs typeface="Garamond"/>
                <a:sym typeface="Garamond"/>
              </a:rPr>
              <a:t>Nimo A., Maddie G., Jordyn M., Sam P.</a:t>
            </a:r>
            <a:endParaRPr sz="1400">
              <a:latin typeface="Garamond"/>
              <a:ea typeface="Garamond"/>
              <a:cs typeface="Garamond"/>
              <a:sym typeface="Garamond"/>
            </a:endParaRPr>
          </a:p>
          <a:p>
            <a:pPr marL="0" lvl="0" indent="0" algn="ctr" rtl="0">
              <a:spcBef>
                <a:spcPts val="0"/>
              </a:spcBef>
              <a:spcAft>
                <a:spcPts val="0"/>
              </a:spcAft>
              <a:buNone/>
            </a:pPr>
            <a:r>
              <a:rPr lang="en" sz="1400">
                <a:latin typeface="Garamond"/>
                <a:ea typeface="Garamond"/>
                <a:cs typeface="Garamond"/>
                <a:sym typeface="Garamond"/>
              </a:rPr>
              <a:t>Presented by: Kalayaan C., Nathan D., Maddie G., Jordyn M., Sam P., Grace T.</a:t>
            </a:r>
            <a:endParaRPr sz="1400">
              <a:latin typeface="Garamond"/>
              <a:ea typeface="Garamond"/>
              <a:cs typeface="Garamond"/>
              <a:sym typeface="Garamond"/>
            </a:endParaRPr>
          </a:p>
          <a:p>
            <a:pPr marL="0" lvl="0" indent="0" algn="ctr" rtl="0">
              <a:spcBef>
                <a:spcPts val="0"/>
              </a:spcBef>
              <a:spcAft>
                <a:spcPts val="0"/>
              </a:spcAft>
              <a:buNone/>
            </a:pPr>
            <a:r>
              <a:rPr lang="en" sz="1400">
                <a:latin typeface="Garamond"/>
                <a:ea typeface="Garamond"/>
                <a:cs typeface="Garamond"/>
                <a:sym typeface="Garamond"/>
              </a:rPr>
              <a:t>Advisor: Sara Conant, 4-H Community Education Asst., </a:t>
            </a:r>
            <a:r>
              <a:rPr lang="en" sz="1400" u="sng">
                <a:solidFill>
                  <a:schemeClr val="hlink"/>
                </a:solidFill>
                <a:latin typeface="Garamond"/>
                <a:ea typeface="Garamond"/>
                <a:cs typeface="Garamond"/>
                <a:sym typeface="Garamond"/>
                <a:hlinkClick r:id="rId3"/>
              </a:rPr>
              <a:t>sara.conant@maine.edu</a:t>
            </a:r>
            <a:r>
              <a:rPr lang="en" sz="1400">
                <a:latin typeface="Garamond"/>
                <a:ea typeface="Garamond"/>
                <a:cs typeface="Garamond"/>
                <a:sym typeface="Garamond"/>
              </a:rPr>
              <a:t>, 207-781-6099</a:t>
            </a:r>
            <a:endParaRPr sz="1400">
              <a:latin typeface="Garamond"/>
              <a:ea typeface="Garamond"/>
              <a:cs typeface="Garamond"/>
              <a:sym typeface="Garamond"/>
            </a:endParaRPr>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57" name="Google Shape;57;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440299" y="2618942"/>
            <a:ext cx="4416950" cy="1145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1535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What is Stress?</a:t>
            </a:r>
            <a:endParaRPr>
              <a:latin typeface="Garamond"/>
              <a:ea typeface="Garamond"/>
              <a:cs typeface="Garamond"/>
              <a:sym typeface="Garamond"/>
            </a:endParaRPr>
          </a:p>
        </p:txBody>
      </p:sp>
      <p:sp>
        <p:nvSpPr>
          <p:cNvPr id="63" name="Google Shape;63;p14"/>
          <p:cNvSpPr txBox="1">
            <a:spLocks noGrp="1"/>
          </p:cNvSpPr>
          <p:nvPr>
            <p:ph type="body" idx="1"/>
          </p:nvPr>
        </p:nvSpPr>
        <p:spPr>
          <a:xfrm>
            <a:off x="129900" y="726225"/>
            <a:ext cx="8884200" cy="1251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solidFill>
                  <a:schemeClr val="dk1"/>
                </a:solidFill>
                <a:latin typeface="Garamond"/>
                <a:ea typeface="Garamond"/>
                <a:cs typeface="Garamond"/>
                <a:sym typeface="Garamond"/>
              </a:rPr>
              <a:t>A normal reaction the body has in response to any change that requires a response or adjustment</a:t>
            </a:r>
            <a:endParaRPr>
              <a:solidFill>
                <a:schemeClr val="dk1"/>
              </a:solidFill>
              <a:latin typeface="Garamond"/>
              <a:ea typeface="Garamond"/>
              <a:cs typeface="Garamond"/>
              <a:sym typeface="Garamond"/>
            </a:endParaRPr>
          </a:p>
          <a:p>
            <a:pPr marL="0" lvl="0" indent="0" algn="ctr" rtl="0">
              <a:lnSpc>
                <a:spcPct val="150000"/>
              </a:lnSpc>
              <a:spcBef>
                <a:spcPts val="0"/>
              </a:spcBef>
              <a:spcAft>
                <a:spcPts val="0"/>
              </a:spcAft>
              <a:buNone/>
            </a:pPr>
            <a:r>
              <a:rPr lang="en">
                <a:solidFill>
                  <a:schemeClr val="dk1"/>
                </a:solidFill>
                <a:latin typeface="Garamond"/>
                <a:ea typeface="Garamond"/>
                <a:cs typeface="Garamond"/>
                <a:sym typeface="Garamond"/>
              </a:rPr>
              <a:t>Short or long-term </a:t>
            </a:r>
            <a:endParaRPr>
              <a:solidFill>
                <a:schemeClr val="dk1"/>
              </a:solidFill>
              <a:latin typeface="Garamond"/>
              <a:ea typeface="Garamond"/>
              <a:cs typeface="Garamond"/>
              <a:sym typeface="Garamond"/>
            </a:endParaRPr>
          </a:p>
          <a:p>
            <a:pPr marL="0" lvl="0" indent="0" algn="ctr" rtl="0">
              <a:lnSpc>
                <a:spcPct val="150000"/>
              </a:lnSpc>
              <a:spcBef>
                <a:spcPts val="0"/>
              </a:spcBef>
              <a:spcAft>
                <a:spcPts val="0"/>
              </a:spcAft>
              <a:buNone/>
            </a:pPr>
            <a:r>
              <a:rPr lang="en">
                <a:solidFill>
                  <a:schemeClr val="dk1"/>
                </a:solidFill>
                <a:latin typeface="Garamond"/>
                <a:ea typeface="Garamond"/>
                <a:cs typeface="Garamond"/>
                <a:sym typeface="Garamond"/>
              </a:rPr>
              <a:t>Caused by positive or negative change</a:t>
            </a:r>
            <a:endParaRPr>
              <a:solidFill>
                <a:schemeClr val="dk1"/>
              </a:solidFill>
              <a:latin typeface="Garamond"/>
              <a:ea typeface="Garamond"/>
              <a:cs typeface="Garamond"/>
              <a:sym typeface="Garamond"/>
            </a:endParaRPr>
          </a:p>
        </p:txBody>
      </p:sp>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65" name="Google Shape;65;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86350" y="2080900"/>
            <a:ext cx="4179802" cy="2975925"/>
          </a:xfrm>
          <a:prstGeom prst="rect">
            <a:avLst/>
          </a:prstGeom>
          <a:noFill/>
          <a:ln>
            <a:noFill/>
          </a:ln>
        </p:spPr>
      </p:pic>
      <p:pic>
        <p:nvPicPr>
          <p:cNvPr id="66" name="Google Shape;66;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1625" y="2109925"/>
            <a:ext cx="3147077" cy="2917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734725" y="141950"/>
            <a:ext cx="554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Some Effects of Stress</a:t>
            </a:r>
            <a:endParaRPr>
              <a:latin typeface="Garamond"/>
              <a:ea typeface="Garamond"/>
              <a:cs typeface="Garamond"/>
              <a:sym typeface="Garamond"/>
            </a:endParaRPr>
          </a:p>
        </p:txBody>
      </p:sp>
      <p:sp>
        <p:nvSpPr>
          <p:cNvPr id="72" name="Google Shape;72;p15"/>
          <p:cNvSpPr txBox="1">
            <a:spLocks noGrp="1"/>
          </p:cNvSpPr>
          <p:nvPr>
            <p:ph type="body" idx="1"/>
          </p:nvPr>
        </p:nvSpPr>
        <p:spPr>
          <a:xfrm>
            <a:off x="1388050" y="902275"/>
            <a:ext cx="2206800" cy="181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Headaches</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Chest Pain</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Fatigue</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Muscle Tension</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Upset Stomach</a:t>
            </a:r>
            <a:endParaRPr>
              <a:solidFill>
                <a:srgbClr val="000000"/>
              </a:solidFill>
              <a:latin typeface="Garamond"/>
              <a:ea typeface="Garamond"/>
              <a:cs typeface="Garamond"/>
              <a:sym typeface="Garamond"/>
            </a:endParaRPr>
          </a:p>
        </p:txBody>
      </p:sp>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4" name="Google Shape;74;p15"/>
          <p:cNvSpPr txBox="1">
            <a:spLocks noGrp="1"/>
          </p:cNvSpPr>
          <p:nvPr>
            <p:ph type="body" idx="1"/>
          </p:nvPr>
        </p:nvSpPr>
        <p:spPr>
          <a:xfrm>
            <a:off x="4694200" y="876600"/>
            <a:ext cx="4021500" cy="176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Lack of Motivation or Focus</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Irritability or Anger</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Sleep Disruptions/Restlessness</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Sadness or Depression</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Over or Under Eating</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Higher rate of risky behavior</a:t>
            </a:r>
            <a:endParaRPr>
              <a:solidFill>
                <a:srgbClr val="000000"/>
              </a:solidFill>
              <a:latin typeface="Garamond"/>
              <a:ea typeface="Garamond"/>
              <a:cs typeface="Garamond"/>
              <a:sym typeface="Garamond"/>
            </a:endParaRPr>
          </a:p>
        </p:txBody>
      </p:sp>
      <p:sp>
        <p:nvSpPr>
          <p:cNvPr id="75" name="Google Shape;75;p15"/>
          <p:cNvSpPr txBox="1">
            <a:spLocks noGrp="1"/>
          </p:cNvSpPr>
          <p:nvPr>
            <p:ph type="body" idx="1"/>
          </p:nvPr>
        </p:nvSpPr>
        <p:spPr>
          <a:xfrm>
            <a:off x="1536125" y="3469500"/>
            <a:ext cx="2748600" cy="1335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Anxiety</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Depression</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High Blood Pressure</a:t>
            </a:r>
            <a:endParaRPr>
              <a:solidFill>
                <a:srgbClr val="000000"/>
              </a:solidFill>
              <a:latin typeface="Garamond"/>
              <a:ea typeface="Garamond"/>
              <a:cs typeface="Garamond"/>
              <a:sym typeface="Garamond"/>
            </a:endParaRPr>
          </a:p>
        </p:txBody>
      </p:sp>
      <p:sp>
        <p:nvSpPr>
          <p:cNvPr id="76" name="Google Shape;76;p15"/>
          <p:cNvSpPr txBox="1"/>
          <p:nvPr/>
        </p:nvSpPr>
        <p:spPr>
          <a:xfrm>
            <a:off x="3176875" y="2999275"/>
            <a:ext cx="2031000" cy="5226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Clr>
                <a:schemeClr val="dk1"/>
              </a:buClr>
              <a:buSzPts val="1100"/>
              <a:buFont typeface="Arial"/>
              <a:buNone/>
            </a:pPr>
            <a:r>
              <a:rPr lang="en" sz="2400">
                <a:latin typeface="Garamond"/>
                <a:ea typeface="Garamond"/>
                <a:cs typeface="Garamond"/>
                <a:sym typeface="Garamond"/>
              </a:rPr>
              <a:t>Long Term</a:t>
            </a:r>
            <a:endParaRPr sz="2400">
              <a:latin typeface="Garamond"/>
              <a:ea typeface="Garamond"/>
              <a:cs typeface="Garamond"/>
              <a:sym typeface="Garamond"/>
            </a:endParaRPr>
          </a:p>
          <a:p>
            <a:pPr marL="0" lvl="0" indent="0" algn="l" rtl="0">
              <a:spcBef>
                <a:spcPts val="1600"/>
              </a:spcBef>
              <a:spcAft>
                <a:spcPts val="0"/>
              </a:spcAft>
              <a:buNone/>
            </a:pPr>
            <a:endParaRPr/>
          </a:p>
        </p:txBody>
      </p:sp>
      <p:sp>
        <p:nvSpPr>
          <p:cNvPr id="77" name="Google Shape;77;p15"/>
          <p:cNvSpPr txBox="1">
            <a:spLocks noGrp="1"/>
          </p:cNvSpPr>
          <p:nvPr>
            <p:ph type="body" idx="1"/>
          </p:nvPr>
        </p:nvSpPr>
        <p:spPr>
          <a:xfrm>
            <a:off x="4694200" y="3469500"/>
            <a:ext cx="3902400" cy="1335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Heart Disease</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Diabetes</a:t>
            </a:r>
            <a:endParaRPr>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a:solidFill>
                  <a:srgbClr val="000000"/>
                </a:solidFill>
                <a:latin typeface="Garamond"/>
                <a:ea typeface="Garamond"/>
                <a:cs typeface="Garamond"/>
                <a:sym typeface="Garamond"/>
              </a:rPr>
              <a:t>Weakened Immune System</a:t>
            </a:r>
            <a:endParaRPr>
              <a:solidFill>
                <a:srgbClr val="000000"/>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30925" y="833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Coping Strategies - Mindful Breathing</a:t>
            </a:r>
            <a:endParaRPr>
              <a:latin typeface="Garamond"/>
              <a:ea typeface="Garamond"/>
              <a:cs typeface="Garamond"/>
              <a:sym typeface="Garamond"/>
            </a:endParaRPr>
          </a:p>
        </p:txBody>
      </p:sp>
      <p:sp>
        <p:nvSpPr>
          <p:cNvPr id="83" name="Google Shape;83;p16"/>
          <p:cNvSpPr txBox="1">
            <a:spLocks noGrp="1"/>
          </p:cNvSpPr>
          <p:nvPr>
            <p:ph type="body" idx="1"/>
          </p:nvPr>
        </p:nvSpPr>
        <p:spPr>
          <a:xfrm>
            <a:off x="311700" y="971600"/>
            <a:ext cx="8520600" cy="150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rgbClr val="000000"/>
                </a:solidFill>
                <a:latin typeface="Garamond"/>
                <a:ea typeface="Garamond"/>
                <a:cs typeface="Garamond"/>
                <a:sym typeface="Garamond"/>
              </a:rPr>
              <a:t>My Life Stop, Breathe &amp; Think</a:t>
            </a:r>
            <a:r>
              <a:rPr lang="en">
                <a:solidFill>
                  <a:srgbClr val="000000"/>
                </a:solidFill>
                <a:latin typeface="Garamond"/>
                <a:ea typeface="Garamond"/>
                <a:cs typeface="Garamond"/>
                <a:sym typeface="Garamond"/>
              </a:rPr>
              <a:t> Mindful Breathing Exercise on YouTube - </a:t>
            </a:r>
            <a:r>
              <a:rPr lang="en" u="sng">
                <a:solidFill>
                  <a:schemeClr val="hlink"/>
                </a:solidFill>
                <a:latin typeface="Garamond"/>
                <a:ea typeface="Garamond"/>
                <a:cs typeface="Garamond"/>
                <a:sym typeface="Garamond"/>
                <a:hlinkClick r:id="rId3"/>
              </a:rPr>
              <a:t>Here</a:t>
            </a:r>
            <a:endParaRPr>
              <a:solidFill>
                <a:srgbClr val="000000"/>
              </a:solidFill>
              <a:latin typeface="Garamond"/>
              <a:ea typeface="Garamond"/>
              <a:cs typeface="Garamond"/>
              <a:sym typeface="Garamond"/>
            </a:endParaRPr>
          </a:p>
          <a:p>
            <a:pPr marL="0" lvl="0" indent="0" algn="ctr" rtl="0">
              <a:spcBef>
                <a:spcPts val="1600"/>
              </a:spcBef>
              <a:spcAft>
                <a:spcPts val="0"/>
              </a:spcAft>
              <a:buNone/>
            </a:pPr>
            <a:r>
              <a:rPr lang="en">
                <a:solidFill>
                  <a:srgbClr val="000000"/>
                </a:solidFill>
                <a:latin typeface="Garamond"/>
                <a:ea typeface="Garamond"/>
                <a:cs typeface="Garamond"/>
                <a:sym typeface="Garamond"/>
              </a:rPr>
              <a:t>OR</a:t>
            </a:r>
            <a:endParaRPr>
              <a:solidFill>
                <a:srgbClr val="000000"/>
              </a:solidFill>
              <a:latin typeface="Garamond"/>
              <a:ea typeface="Garamond"/>
              <a:cs typeface="Garamond"/>
              <a:sym typeface="Garamond"/>
            </a:endParaRPr>
          </a:p>
          <a:p>
            <a:pPr marL="0" lvl="0" indent="0" algn="ctr" rtl="0">
              <a:spcBef>
                <a:spcPts val="1600"/>
              </a:spcBef>
              <a:spcAft>
                <a:spcPts val="1600"/>
              </a:spcAft>
              <a:buNone/>
            </a:pPr>
            <a:r>
              <a:rPr lang="en">
                <a:solidFill>
                  <a:srgbClr val="000000"/>
                </a:solidFill>
                <a:latin typeface="Garamond"/>
                <a:ea typeface="Garamond"/>
                <a:cs typeface="Garamond"/>
                <a:sym typeface="Garamond"/>
              </a:rPr>
              <a:t>Download </a:t>
            </a:r>
            <a:r>
              <a:rPr lang="en" i="1">
                <a:solidFill>
                  <a:srgbClr val="000000"/>
                </a:solidFill>
                <a:latin typeface="Garamond"/>
                <a:ea typeface="Garamond"/>
                <a:cs typeface="Garamond"/>
                <a:sym typeface="Garamond"/>
              </a:rPr>
              <a:t>My Life </a:t>
            </a:r>
            <a:r>
              <a:rPr lang="en">
                <a:solidFill>
                  <a:srgbClr val="000000"/>
                </a:solidFill>
                <a:latin typeface="Garamond"/>
                <a:ea typeface="Garamond"/>
                <a:cs typeface="Garamond"/>
                <a:sym typeface="Garamond"/>
              </a:rPr>
              <a:t>App - </a:t>
            </a:r>
            <a:r>
              <a:rPr lang="en" u="sng">
                <a:solidFill>
                  <a:schemeClr val="hlink"/>
                </a:solidFill>
                <a:latin typeface="Garamond"/>
                <a:ea typeface="Garamond"/>
                <a:cs typeface="Garamond"/>
                <a:sym typeface="Garamond"/>
                <a:hlinkClick r:id="rId4"/>
              </a:rPr>
              <a:t>Here</a:t>
            </a:r>
            <a:endParaRPr>
              <a:solidFill>
                <a:srgbClr val="000000"/>
              </a:solidFill>
              <a:latin typeface="Garamond"/>
              <a:ea typeface="Garamond"/>
              <a:cs typeface="Garamond"/>
              <a:sym typeface="Garamond"/>
            </a:endParaRPr>
          </a:p>
        </p:txBody>
      </p:sp>
      <p:sp>
        <p:nvSpPr>
          <p:cNvPr id="84" name="Google Shape;8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85" name="Google Shape;85;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30913" y="2571750"/>
            <a:ext cx="8282174" cy="2291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98425" y="69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Free Apps to Help Cope with the Effects of Stress</a:t>
            </a:r>
            <a:endParaRPr>
              <a:latin typeface="Garamond"/>
              <a:ea typeface="Garamond"/>
              <a:cs typeface="Garamond"/>
              <a:sym typeface="Garamond"/>
            </a:endParaRPr>
          </a:p>
        </p:txBody>
      </p:sp>
      <p:sp>
        <p:nvSpPr>
          <p:cNvPr id="91" name="Google Shape;91;p17"/>
          <p:cNvSpPr txBox="1">
            <a:spLocks noGrp="1"/>
          </p:cNvSpPr>
          <p:nvPr>
            <p:ph type="body" idx="1"/>
          </p:nvPr>
        </p:nvSpPr>
        <p:spPr>
          <a:xfrm>
            <a:off x="6806375" y="2504300"/>
            <a:ext cx="2201100" cy="196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b="1" u="sng">
                <a:solidFill>
                  <a:srgbClr val="000000"/>
                </a:solidFill>
                <a:latin typeface="Garamond"/>
                <a:ea typeface="Garamond"/>
                <a:cs typeface="Garamond"/>
                <a:sym typeface="Garamond"/>
                <a:hlinkClick r:id="rId3"/>
              </a:rPr>
              <a:t>Happify</a:t>
            </a:r>
            <a:r>
              <a:rPr lang="en">
                <a:solidFill>
                  <a:srgbClr val="000000"/>
                </a:solidFill>
                <a:latin typeface="Garamond"/>
                <a:ea typeface="Garamond"/>
                <a:cs typeface="Garamond"/>
                <a:sym typeface="Garamond"/>
              </a:rPr>
              <a:t> - activities and games to help reduce stress, overcome negative thoughts, and build greater resilience to improve emotional well-being.</a:t>
            </a:r>
            <a:endParaRPr>
              <a:solidFill>
                <a:srgbClr val="000000"/>
              </a:solidFill>
              <a:latin typeface="Garamond"/>
              <a:ea typeface="Garamond"/>
              <a:cs typeface="Garamond"/>
              <a:sym typeface="Garamond"/>
            </a:endParaRPr>
          </a:p>
        </p:txBody>
      </p:sp>
      <p:sp>
        <p:nvSpPr>
          <p:cNvPr id="92" name="Google Shape;9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3" name="Google Shape;93;p17"/>
          <p:cNvSpPr txBox="1"/>
          <p:nvPr/>
        </p:nvSpPr>
        <p:spPr>
          <a:xfrm>
            <a:off x="162525" y="2460475"/>
            <a:ext cx="1758300" cy="179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1800" b="1">
                <a:solidFill>
                  <a:schemeClr val="dk1"/>
                </a:solidFill>
                <a:latin typeface="Garamond"/>
                <a:ea typeface="Garamond"/>
                <a:cs typeface="Garamond"/>
                <a:sym typeface="Garamond"/>
              </a:rPr>
              <a:t>My Life - </a:t>
            </a:r>
            <a:r>
              <a:rPr lang="en" sz="1800">
                <a:solidFill>
                  <a:schemeClr val="dk1"/>
                </a:solidFill>
                <a:latin typeface="Garamond"/>
                <a:ea typeface="Garamond"/>
                <a:cs typeface="Garamond"/>
                <a:sym typeface="Garamond"/>
              </a:rPr>
              <a:t>a variety of sessions for sleep, focus, anxiety, stress and more that vary in length.</a:t>
            </a:r>
            <a:endParaRPr/>
          </a:p>
        </p:txBody>
      </p:sp>
      <p:pic>
        <p:nvPicPr>
          <p:cNvPr id="94" name="Google Shape;94;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25450" y="721550"/>
            <a:ext cx="1758300" cy="1758300"/>
          </a:xfrm>
          <a:prstGeom prst="rect">
            <a:avLst/>
          </a:prstGeom>
          <a:noFill/>
          <a:ln>
            <a:noFill/>
          </a:ln>
        </p:spPr>
      </p:pic>
      <p:sp>
        <p:nvSpPr>
          <p:cNvPr id="95" name="Google Shape;95;p17"/>
          <p:cNvSpPr txBox="1"/>
          <p:nvPr/>
        </p:nvSpPr>
        <p:spPr>
          <a:xfrm>
            <a:off x="2337625" y="2504300"/>
            <a:ext cx="1840500" cy="238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b="1">
                <a:solidFill>
                  <a:schemeClr val="dk1"/>
                </a:solidFill>
                <a:latin typeface="Garamond"/>
                <a:ea typeface="Garamond"/>
                <a:cs typeface="Garamond"/>
                <a:sym typeface="Garamond"/>
              </a:rPr>
              <a:t>Oak </a:t>
            </a:r>
            <a:r>
              <a:rPr lang="en" sz="1800">
                <a:solidFill>
                  <a:schemeClr val="dk1"/>
                </a:solidFill>
                <a:latin typeface="Garamond"/>
                <a:ea typeface="Garamond"/>
                <a:cs typeface="Garamond"/>
                <a:sym typeface="Garamond"/>
              </a:rPr>
              <a:t>- guided and unguided meditation as well as sleep sounds and breathing exercises. Daily meditation reminders</a:t>
            </a:r>
            <a:endParaRPr/>
          </a:p>
        </p:txBody>
      </p:sp>
      <p:pic>
        <p:nvPicPr>
          <p:cNvPr id="96" name="Google Shape;96;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430250" y="875928"/>
            <a:ext cx="1449550" cy="1449550"/>
          </a:xfrm>
          <a:prstGeom prst="rect">
            <a:avLst/>
          </a:prstGeom>
          <a:noFill/>
          <a:ln>
            <a:noFill/>
          </a:ln>
        </p:spPr>
      </p:pic>
      <p:sp>
        <p:nvSpPr>
          <p:cNvPr id="97" name="Google Shape;97;p17"/>
          <p:cNvSpPr txBox="1"/>
          <p:nvPr/>
        </p:nvSpPr>
        <p:spPr>
          <a:xfrm>
            <a:off x="4572000" y="2418050"/>
            <a:ext cx="1840500" cy="196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b="1">
                <a:latin typeface="Garamond"/>
                <a:ea typeface="Garamond"/>
                <a:cs typeface="Garamond"/>
                <a:sym typeface="Garamond"/>
              </a:rPr>
              <a:t>Shine Self-Care &amp; Meditation </a:t>
            </a:r>
            <a:r>
              <a:rPr lang="en" sz="1800">
                <a:latin typeface="Garamond"/>
                <a:ea typeface="Garamond"/>
                <a:cs typeface="Garamond"/>
                <a:sym typeface="Garamond"/>
              </a:rPr>
              <a:t>- </a:t>
            </a:r>
            <a:r>
              <a:rPr lang="en" sz="1800">
                <a:solidFill>
                  <a:schemeClr val="dk1"/>
                </a:solidFill>
                <a:latin typeface="Garamond"/>
                <a:ea typeface="Garamond"/>
                <a:cs typeface="Garamond"/>
                <a:sym typeface="Garamond"/>
              </a:rPr>
              <a:t>daily positive text messages. Lots of topics including 5 minute meditations and affirmations.</a:t>
            </a:r>
            <a:endParaRPr sz="1800">
              <a:solidFill>
                <a:schemeClr val="dk1"/>
              </a:solidFill>
              <a:latin typeface="Garamond"/>
              <a:ea typeface="Garamond"/>
              <a:cs typeface="Garamond"/>
              <a:sym typeface="Garamond"/>
            </a:endParaRPr>
          </a:p>
          <a:p>
            <a:pPr marL="0" lvl="0" indent="0" algn="l" rtl="0">
              <a:spcBef>
                <a:spcPts val="1600"/>
              </a:spcBef>
              <a:spcAft>
                <a:spcPts val="0"/>
              </a:spcAft>
              <a:buNone/>
            </a:pPr>
            <a:endParaRPr/>
          </a:p>
        </p:txBody>
      </p:sp>
      <p:pic>
        <p:nvPicPr>
          <p:cNvPr id="98" name="Google Shape;98;p1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871000" y="875925"/>
            <a:ext cx="1449550" cy="1449550"/>
          </a:xfrm>
          <a:prstGeom prst="rect">
            <a:avLst/>
          </a:prstGeom>
          <a:noFill/>
          <a:ln>
            <a:noFill/>
          </a:ln>
        </p:spPr>
      </p:pic>
      <p:pic>
        <p:nvPicPr>
          <p:cNvPr id="99" name="Google Shape;99;p1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614200" y="839500"/>
            <a:ext cx="1522400" cy="152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Additional Ways to Cope with Stress</a:t>
            </a:r>
            <a:endParaRPr>
              <a:latin typeface="Garamond"/>
              <a:ea typeface="Garamond"/>
              <a:cs typeface="Garamond"/>
              <a:sym typeface="Garamond"/>
            </a:endParaRPr>
          </a:p>
        </p:txBody>
      </p:sp>
      <p:sp>
        <p:nvSpPr>
          <p:cNvPr id="105" name="Google Shape;105;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Garamond"/>
              <a:buChar char="●"/>
            </a:pPr>
            <a:r>
              <a:rPr lang="en" sz="1800">
                <a:solidFill>
                  <a:srgbClr val="000000"/>
                </a:solidFill>
                <a:latin typeface="Garamond"/>
                <a:ea typeface="Garamond"/>
                <a:cs typeface="Garamond"/>
                <a:sym typeface="Garamond"/>
              </a:rPr>
              <a:t>Listening to music</a:t>
            </a:r>
            <a:endParaRPr sz="180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sz="1800">
                <a:solidFill>
                  <a:srgbClr val="000000"/>
                </a:solidFill>
                <a:latin typeface="Garamond"/>
                <a:ea typeface="Garamond"/>
                <a:cs typeface="Garamond"/>
                <a:sym typeface="Garamond"/>
              </a:rPr>
              <a:t>Going for a walk/driving around</a:t>
            </a:r>
            <a:endParaRPr sz="180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sz="1800">
                <a:solidFill>
                  <a:srgbClr val="000000"/>
                </a:solidFill>
                <a:latin typeface="Garamond"/>
                <a:ea typeface="Garamond"/>
                <a:cs typeface="Garamond"/>
                <a:sym typeface="Garamond"/>
              </a:rPr>
              <a:t>Know your stressors and avoid those that are avoidable</a:t>
            </a:r>
            <a:endParaRPr sz="180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sz="1800">
                <a:solidFill>
                  <a:srgbClr val="000000"/>
                </a:solidFill>
                <a:latin typeface="Garamond"/>
                <a:ea typeface="Garamond"/>
                <a:cs typeface="Garamond"/>
                <a:sym typeface="Garamond"/>
              </a:rPr>
              <a:t>Organizing (to do lists, break tasks into smaller pieces, cleaning room, planning ahead/checking calendar)</a:t>
            </a:r>
            <a:endParaRPr sz="180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sz="1800">
                <a:solidFill>
                  <a:srgbClr val="000000"/>
                </a:solidFill>
                <a:latin typeface="Garamond"/>
                <a:ea typeface="Garamond"/>
                <a:cs typeface="Garamond"/>
                <a:sym typeface="Garamond"/>
              </a:rPr>
              <a:t>Exercising</a:t>
            </a:r>
            <a:endParaRPr sz="180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 sz="1800">
                <a:solidFill>
                  <a:srgbClr val="000000"/>
                </a:solidFill>
                <a:latin typeface="Garamond"/>
                <a:ea typeface="Garamond"/>
                <a:cs typeface="Garamond"/>
                <a:sym typeface="Garamond"/>
              </a:rPr>
              <a:t>Doing your favorite hobby/something that makes you happy</a:t>
            </a:r>
            <a:endParaRPr sz="1800">
              <a:solidFill>
                <a:srgbClr val="000000"/>
              </a:solidFill>
              <a:latin typeface="Garamond"/>
              <a:ea typeface="Garamond"/>
              <a:cs typeface="Garamond"/>
              <a:sym typeface="Garamond"/>
            </a:endParaRPr>
          </a:p>
        </p:txBody>
      </p:sp>
      <p:sp>
        <p:nvSpPr>
          <p:cNvPr id="106" name="Google Shape;10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7" name="Google Shape;107;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Journaling/Write down what you’re stressed about/Drawing/Coloring</a:t>
            </a:r>
            <a:endParaRPr sz="1800">
              <a:solidFill>
                <a:schemeClr val="dk1"/>
              </a:solidFill>
              <a:latin typeface="Garamond"/>
              <a:ea typeface="Garamond"/>
              <a:cs typeface="Garamond"/>
              <a:sym typeface="Garamond"/>
            </a:endParaRPr>
          </a:p>
          <a:p>
            <a:pPr marL="457200" lvl="0" indent="-342900" algn="l" rtl="0">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Talking with a friend/trusted advisor</a:t>
            </a:r>
            <a:endParaRPr sz="1800">
              <a:solidFill>
                <a:schemeClr val="dk1"/>
              </a:solidFill>
              <a:latin typeface="Garamond"/>
              <a:ea typeface="Garamond"/>
              <a:cs typeface="Garamond"/>
              <a:sym typeface="Garamond"/>
            </a:endParaRPr>
          </a:p>
          <a:p>
            <a:pPr marL="457200" lvl="0" indent="-342900" algn="l" rtl="0">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Seeking appropriate professional help (ex. Counselor)</a:t>
            </a:r>
            <a:endParaRPr sz="1800">
              <a:solidFill>
                <a:schemeClr val="dk1"/>
              </a:solidFill>
              <a:latin typeface="Garamond"/>
              <a:ea typeface="Garamond"/>
              <a:cs typeface="Garamond"/>
              <a:sym typeface="Garamond"/>
            </a:endParaRPr>
          </a:p>
          <a:p>
            <a:pPr marL="457200" lvl="0" indent="-342900" algn="l" rtl="0">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Watching a funny/positive show</a:t>
            </a:r>
            <a:endParaRPr sz="1800">
              <a:solidFill>
                <a:schemeClr val="dk1"/>
              </a:solidFill>
              <a:latin typeface="Garamond"/>
              <a:ea typeface="Garamond"/>
              <a:cs typeface="Garamond"/>
              <a:sym typeface="Garamond"/>
            </a:endParaRPr>
          </a:p>
          <a:p>
            <a:pPr marL="457200" lvl="0" indent="-342900" algn="l" rtl="0">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Drinking water &amp; eating a healthy diet</a:t>
            </a:r>
            <a:endParaRPr sz="1800">
              <a:solidFill>
                <a:schemeClr val="dk1"/>
              </a:solidFill>
              <a:latin typeface="Garamond"/>
              <a:ea typeface="Garamond"/>
              <a:cs typeface="Garamond"/>
              <a:sym typeface="Garamond"/>
            </a:endParaRPr>
          </a:p>
          <a:p>
            <a:pPr marL="457200" lvl="0" indent="-342900" algn="l" rtl="0">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Volunteering or helping others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173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Reframing Negative Self Talk</a:t>
            </a:r>
            <a:endParaRPr>
              <a:latin typeface="Garamond"/>
              <a:ea typeface="Garamond"/>
              <a:cs typeface="Garamond"/>
              <a:sym typeface="Garamond"/>
            </a:endParaRPr>
          </a:p>
        </p:txBody>
      </p:sp>
      <p:sp>
        <p:nvSpPr>
          <p:cNvPr id="113" name="Google Shape;113;p19"/>
          <p:cNvSpPr txBox="1">
            <a:spLocks noGrp="1"/>
          </p:cNvSpPr>
          <p:nvPr>
            <p:ph type="body" idx="1"/>
          </p:nvPr>
        </p:nvSpPr>
        <p:spPr>
          <a:xfrm>
            <a:off x="311700" y="838200"/>
            <a:ext cx="8520600" cy="409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Garamond"/>
                <a:ea typeface="Garamond"/>
                <a:cs typeface="Garamond"/>
                <a:sym typeface="Garamond"/>
              </a:rPr>
              <a:t>Re-write the following to reframe the situation in a positive way</a:t>
            </a:r>
            <a:endParaRPr>
              <a:solidFill>
                <a:srgbClr val="000000"/>
              </a:solidFill>
              <a:latin typeface="Garamond"/>
              <a:ea typeface="Garamond"/>
              <a:cs typeface="Garamond"/>
              <a:sym typeface="Garamond"/>
            </a:endParaRPr>
          </a:p>
          <a:p>
            <a:pPr marL="0" lvl="0" indent="0" algn="l" rtl="0">
              <a:spcBef>
                <a:spcPts val="1600"/>
              </a:spcBef>
              <a:spcAft>
                <a:spcPts val="0"/>
              </a:spcAft>
              <a:buClr>
                <a:schemeClr val="dk1"/>
              </a:buClr>
              <a:buSzPts val="1100"/>
              <a:buFont typeface="Arial"/>
              <a:buNone/>
            </a:pPr>
            <a:r>
              <a:rPr lang="en" sz="1600">
                <a:solidFill>
                  <a:schemeClr val="dk1"/>
                </a:solidFill>
                <a:latin typeface="Garamond"/>
                <a:ea typeface="Garamond"/>
                <a:cs typeface="Garamond"/>
                <a:sym typeface="Garamond"/>
              </a:rPr>
              <a:t>“Ugh, I shouldn’t have answered that question at the meeting today. I got it wrong and now everyone must think I’m so dumb!”</a:t>
            </a:r>
            <a:endParaRPr sz="1600">
              <a:solidFill>
                <a:schemeClr val="dk1"/>
              </a:solidFill>
              <a:latin typeface="Garamond"/>
              <a:ea typeface="Garamond"/>
              <a:cs typeface="Garamond"/>
              <a:sym typeface="Garamond"/>
            </a:endParaRPr>
          </a:p>
          <a:p>
            <a:pPr marL="0" lvl="0" indent="0" algn="l" rtl="0">
              <a:spcBef>
                <a:spcPts val="1600"/>
              </a:spcBef>
              <a:spcAft>
                <a:spcPts val="0"/>
              </a:spcAft>
              <a:buNone/>
            </a:pPr>
            <a:r>
              <a:rPr lang="en" sz="1600" b="1">
                <a:solidFill>
                  <a:srgbClr val="38761D"/>
                </a:solidFill>
                <a:latin typeface="Garamond"/>
                <a:ea typeface="Garamond"/>
                <a:cs typeface="Garamond"/>
                <a:sym typeface="Garamond"/>
              </a:rPr>
              <a:t>Reframe: “That was really brave of me to answer that question today even though I wasn’t sure I was right. Sammy answered the next question wrong too and I didn’t think they were dumb, I was glad they tried too.”</a:t>
            </a:r>
            <a:endParaRPr sz="1600" b="1">
              <a:solidFill>
                <a:srgbClr val="38761D"/>
              </a:solidFill>
              <a:latin typeface="Garamond"/>
              <a:ea typeface="Garamond"/>
              <a:cs typeface="Garamond"/>
              <a:sym typeface="Garamond"/>
            </a:endParaRPr>
          </a:p>
          <a:p>
            <a:pPr marL="0" lvl="0" indent="0" algn="l" rtl="0">
              <a:spcBef>
                <a:spcPts val="1600"/>
              </a:spcBef>
              <a:spcAft>
                <a:spcPts val="0"/>
              </a:spcAft>
              <a:buClr>
                <a:schemeClr val="dk1"/>
              </a:buClr>
              <a:buSzPts val="1100"/>
              <a:buFont typeface="Arial"/>
              <a:buNone/>
            </a:pPr>
            <a:r>
              <a:rPr lang="en" sz="1600">
                <a:solidFill>
                  <a:schemeClr val="dk1"/>
                </a:solidFill>
                <a:latin typeface="Garamond"/>
                <a:ea typeface="Garamond"/>
                <a:cs typeface="Garamond"/>
                <a:sym typeface="Garamond"/>
              </a:rPr>
              <a:t>“I can’t hang out with anyone ever, I have so much to finish before I graduate, being a Senior is not as awesome as they said it would be!”</a:t>
            </a:r>
            <a:endParaRPr sz="1600">
              <a:solidFill>
                <a:schemeClr val="dk1"/>
              </a:solidFill>
              <a:latin typeface="Garamond"/>
              <a:ea typeface="Garamond"/>
              <a:cs typeface="Garamond"/>
              <a:sym typeface="Garamond"/>
            </a:endParaRPr>
          </a:p>
          <a:p>
            <a:pPr marL="0" lvl="0" indent="0" algn="l" rtl="0">
              <a:spcBef>
                <a:spcPts val="1600"/>
              </a:spcBef>
              <a:spcAft>
                <a:spcPts val="0"/>
              </a:spcAft>
              <a:buClr>
                <a:schemeClr val="dk1"/>
              </a:buClr>
              <a:buSzPts val="1100"/>
              <a:buFont typeface="Arial"/>
              <a:buNone/>
            </a:pPr>
            <a:r>
              <a:rPr lang="en" sz="1600" b="1">
                <a:solidFill>
                  <a:srgbClr val="38761D"/>
                </a:solidFill>
                <a:latin typeface="Garamond"/>
                <a:ea typeface="Garamond"/>
                <a:cs typeface="Garamond"/>
                <a:sym typeface="Garamond"/>
              </a:rPr>
              <a:t>Reframe: “Being a Senior is a lot more time consuming than anyone ever said but I know I only have a month until graduation and then I get a few weeks off to catch up with friends.”</a:t>
            </a:r>
            <a:endParaRPr sz="1600" b="1">
              <a:solidFill>
                <a:srgbClr val="38761D"/>
              </a:solidFill>
              <a:latin typeface="Garamond"/>
              <a:ea typeface="Garamond"/>
              <a:cs typeface="Garamond"/>
              <a:sym typeface="Garamond"/>
            </a:endParaRPr>
          </a:p>
          <a:p>
            <a:pPr marL="0" lvl="0" indent="0" algn="l" rtl="0">
              <a:spcBef>
                <a:spcPts val="1600"/>
              </a:spcBef>
              <a:spcAft>
                <a:spcPts val="1600"/>
              </a:spcAft>
              <a:buNone/>
            </a:pPr>
            <a:endParaRPr>
              <a:solidFill>
                <a:srgbClr val="000000"/>
              </a:solidFill>
              <a:latin typeface="Garamond"/>
              <a:ea typeface="Garamond"/>
              <a:cs typeface="Garamond"/>
              <a:sym typeface="Garamond"/>
            </a:endParaRPr>
          </a:p>
        </p:txBody>
      </p:sp>
      <p:sp>
        <p:nvSpPr>
          <p:cNvPr id="114" name="Google Shape;11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10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10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10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1000"/>
                                        <p:tgtEl>
                                          <p:spTgt spid="1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
                                            <p:txEl>
                                              <p:pRg st="4" end="4"/>
                                            </p:txEl>
                                          </p:spTgt>
                                        </p:tgtEl>
                                        <p:attrNameLst>
                                          <p:attrName>style.visibility</p:attrName>
                                        </p:attrNameLst>
                                      </p:cBhvr>
                                      <p:to>
                                        <p:strVal val="visible"/>
                                      </p:to>
                                    </p:set>
                                    <p:animEffect transition="in" filter="fade">
                                      <p:cBhvr>
                                        <p:cTn id="27" dur="1000"/>
                                        <p:tgtEl>
                                          <p:spTgt spid="1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
                                            <p:txEl>
                                              <p:pRg st="5" end="5"/>
                                            </p:txEl>
                                          </p:spTgt>
                                        </p:tgtEl>
                                        <p:attrNameLst>
                                          <p:attrName>style.visibility</p:attrName>
                                        </p:attrNameLst>
                                      </p:cBhvr>
                                      <p:to>
                                        <p:strVal val="visible"/>
                                      </p:to>
                                    </p:set>
                                    <p:animEffect transition="in" filter="fade">
                                      <p:cBhvr>
                                        <p:cTn id="32" dur="1000"/>
                                        <p:tgtEl>
                                          <p:spTgt spid="1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95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Garamond"/>
                <a:ea typeface="Garamond"/>
                <a:cs typeface="Garamond"/>
                <a:sym typeface="Garamond"/>
              </a:rPr>
              <a:t>Handling the Negative Talk/Stress of Others</a:t>
            </a:r>
            <a:endParaRPr b="1">
              <a:latin typeface="Garamond"/>
              <a:ea typeface="Garamond"/>
              <a:cs typeface="Garamond"/>
              <a:sym typeface="Garamond"/>
            </a:endParaRPr>
          </a:p>
        </p:txBody>
      </p:sp>
      <p:sp>
        <p:nvSpPr>
          <p:cNvPr id="120" name="Google Shape;120;p20"/>
          <p:cNvSpPr txBox="1">
            <a:spLocks noGrp="1"/>
          </p:cNvSpPr>
          <p:nvPr>
            <p:ph type="body" idx="1"/>
          </p:nvPr>
        </p:nvSpPr>
        <p:spPr>
          <a:xfrm>
            <a:off x="311700" y="668675"/>
            <a:ext cx="8520600" cy="4391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Garamond"/>
              <a:buChar char="●"/>
            </a:pPr>
            <a:r>
              <a:rPr lang="en" b="1">
                <a:solidFill>
                  <a:srgbClr val="000000"/>
                </a:solidFill>
                <a:latin typeface="Garamond"/>
                <a:ea typeface="Garamond"/>
                <a:cs typeface="Garamond"/>
                <a:sym typeface="Garamond"/>
              </a:rPr>
              <a:t>Let it Go:</a:t>
            </a:r>
            <a:r>
              <a:rPr lang="en">
                <a:solidFill>
                  <a:srgbClr val="000000"/>
                </a:solidFill>
                <a:latin typeface="Garamond"/>
                <a:ea typeface="Garamond"/>
                <a:cs typeface="Garamond"/>
                <a:sym typeface="Garamond"/>
              </a:rPr>
              <a:t> It’s important to be supportive of friends and family but sometimes you just can’t help them, don’t worry about what you can’t change.</a:t>
            </a:r>
            <a:endParaRPr>
              <a:solidFill>
                <a:srgbClr val="000000"/>
              </a:solidFill>
              <a:latin typeface="Garamond"/>
              <a:ea typeface="Garamond"/>
              <a:cs typeface="Garamond"/>
              <a:sym typeface="Garamond"/>
            </a:endParaRPr>
          </a:p>
          <a:p>
            <a:pPr marL="0" lvl="0" indent="0" algn="l" rtl="0">
              <a:spcBef>
                <a:spcPts val="1600"/>
              </a:spcBef>
              <a:spcAft>
                <a:spcPts val="0"/>
              </a:spcAft>
              <a:buNone/>
            </a:pPr>
            <a:endParaRPr sz="600">
              <a:solidFill>
                <a:srgbClr val="000000"/>
              </a:solidFill>
              <a:latin typeface="Garamond"/>
              <a:ea typeface="Garamond"/>
              <a:cs typeface="Garamond"/>
              <a:sym typeface="Garamond"/>
            </a:endParaRPr>
          </a:p>
          <a:p>
            <a:pPr marL="457200" lvl="0" indent="-342900" algn="l" rtl="0">
              <a:spcBef>
                <a:spcPts val="1600"/>
              </a:spcBef>
              <a:spcAft>
                <a:spcPts val="0"/>
              </a:spcAft>
              <a:buClr>
                <a:srgbClr val="000000"/>
              </a:buClr>
              <a:buSzPts val="1800"/>
              <a:buFont typeface="Garamond"/>
              <a:buChar char="●"/>
            </a:pPr>
            <a:r>
              <a:rPr lang="en" b="1">
                <a:solidFill>
                  <a:srgbClr val="000000"/>
                </a:solidFill>
                <a:latin typeface="Garamond"/>
                <a:ea typeface="Garamond"/>
                <a:cs typeface="Garamond"/>
                <a:sym typeface="Garamond"/>
              </a:rPr>
              <a:t>Don’t Make it Personal: </a:t>
            </a:r>
            <a:r>
              <a:rPr lang="en">
                <a:solidFill>
                  <a:srgbClr val="000000"/>
                </a:solidFill>
                <a:latin typeface="Garamond"/>
                <a:ea typeface="Garamond"/>
                <a:cs typeface="Garamond"/>
                <a:sym typeface="Garamond"/>
              </a:rPr>
              <a:t>It’s easy to get wrapped up in helping others but don’t take someone else’s stress on as your own.</a:t>
            </a:r>
            <a:endParaRPr>
              <a:solidFill>
                <a:srgbClr val="000000"/>
              </a:solidFill>
              <a:latin typeface="Garamond"/>
              <a:ea typeface="Garamond"/>
              <a:cs typeface="Garamond"/>
              <a:sym typeface="Garamond"/>
            </a:endParaRPr>
          </a:p>
          <a:p>
            <a:pPr marL="0" lvl="0" indent="0" algn="l" rtl="0">
              <a:spcBef>
                <a:spcPts val="1600"/>
              </a:spcBef>
              <a:spcAft>
                <a:spcPts val="0"/>
              </a:spcAft>
              <a:buNone/>
            </a:pPr>
            <a:endParaRPr sz="600">
              <a:solidFill>
                <a:srgbClr val="000000"/>
              </a:solidFill>
              <a:latin typeface="Garamond"/>
              <a:ea typeface="Garamond"/>
              <a:cs typeface="Garamond"/>
              <a:sym typeface="Garamond"/>
            </a:endParaRPr>
          </a:p>
          <a:p>
            <a:pPr marL="457200" lvl="0" indent="-342900" algn="l" rtl="0">
              <a:spcBef>
                <a:spcPts val="1600"/>
              </a:spcBef>
              <a:spcAft>
                <a:spcPts val="0"/>
              </a:spcAft>
              <a:buClr>
                <a:srgbClr val="000000"/>
              </a:buClr>
              <a:buSzPts val="1800"/>
              <a:buFont typeface="Garamond"/>
              <a:buChar char="●"/>
            </a:pPr>
            <a:r>
              <a:rPr lang="en" b="1">
                <a:solidFill>
                  <a:srgbClr val="000000"/>
                </a:solidFill>
                <a:latin typeface="Garamond"/>
                <a:ea typeface="Garamond"/>
                <a:cs typeface="Garamond"/>
                <a:sym typeface="Garamond"/>
              </a:rPr>
              <a:t>Share:</a:t>
            </a:r>
            <a:r>
              <a:rPr lang="en">
                <a:solidFill>
                  <a:srgbClr val="000000"/>
                </a:solidFill>
                <a:latin typeface="Garamond"/>
                <a:ea typeface="Garamond"/>
                <a:cs typeface="Garamond"/>
                <a:sym typeface="Garamond"/>
              </a:rPr>
              <a:t> Let the person know some positive ways they could solve their problem or cope with the stress. Also share with them when their negative self talk or stress becomes too overwhelming for you.</a:t>
            </a:r>
            <a:endParaRPr>
              <a:solidFill>
                <a:srgbClr val="000000"/>
              </a:solidFill>
              <a:latin typeface="Garamond"/>
              <a:ea typeface="Garamond"/>
              <a:cs typeface="Garamond"/>
              <a:sym typeface="Garamond"/>
            </a:endParaRPr>
          </a:p>
          <a:p>
            <a:pPr marL="0" lvl="0" indent="0" algn="l" rtl="0">
              <a:spcBef>
                <a:spcPts val="1600"/>
              </a:spcBef>
              <a:spcAft>
                <a:spcPts val="0"/>
              </a:spcAft>
              <a:buNone/>
            </a:pPr>
            <a:endParaRPr sz="600">
              <a:solidFill>
                <a:srgbClr val="000000"/>
              </a:solidFill>
              <a:latin typeface="Garamond"/>
              <a:ea typeface="Garamond"/>
              <a:cs typeface="Garamond"/>
              <a:sym typeface="Garamond"/>
            </a:endParaRPr>
          </a:p>
          <a:p>
            <a:pPr marL="457200" lvl="0" indent="-342900" algn="l" rtl="0">
              <a:spcBef>
                <a:spcPts val="1600"/>
              </a:spcBef>
              <a:spcAft>
                <a:spcPts val="0"/>
              </a:spcAft>
              <a:buClr>
                <a:srgbClr val="000000"/>
              </a:buClr>
              <a:buSzPts val="1800"/>
              <a:buFont typeface="Garamond"/>
              <a:buChar char="●"/>
            </a:pPr>
            <a:r>
              <a:rPr lang="en" b="1">
                <a:solidFill>
                  <a:srgbClr val="000000"/>
                </a:solidFill>
                <a:latin typeface="Garamond"/>
                <a:ea typeface="Garamond"/>
                <a:cs typeface="Garamond"/>
                <a:sym typeface="Garamond"/>
              </a:rPr>
              <a:t>Take a Break: </a:t>
            </a:r>
            <a:r>
              <a:rPr lang="en">
                <a:solidFill>
                  <a:srgbClr val="000000"/>
                </a:solidFill>
                <a:latin typeface="Garamond"/>
                <a:ea typeface="Garamond"/>
                <a:cs typeface="Garamond"/>
                <a:sym typeface="Garamond"/>
              </a:rPr>
              <a:t>It’s okay to give yourself some space from others who are negative or stressed.</a:t>
            </a:r>
            <a:endParaRPr>
              <a:solidFill>
                <a:srgbClr val="000000"/>
              </a:solidFill>
              <a:latin typeface="Garamond"/>
              <a:ea typeface="Garamond"/>
              <a:cs typeface="Garamond"/>
              <a:sym typeface="Garamond"/>
            </a:endParaRPr>
          </a:p>
        </p:txBody>
      </p:sp>
      <p:sp>
        <p:nvSpPr>
          <p:cNvPr id="121" name="Google Shape;12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Resources for More Information</a:t>
            </a:r>
            <a:endParaRPr>
              <a:latin typeface="Garamond"/>
              <a:ea typeface="Garamond"/>
              <a:cs typeface="Garamond"/>
              <a:sym typeface="Garamond"/>
            </a:endParaRPr>
          </a:p>
        </p:txBody>
      </p:sp>
      <p:sp>
        <p:nvSpPr>
          <p:cNvPr id="127" name="Google Shape;127;p21"/>
          <p:cNvSpPr txBox="1">
            <a:spLocks noGrp="1"/>
          </p:cNvSpPr>
          <p:nvPr>
            <p:ph type="body" idx="1"/>
          </p:nvPr>
        </p:nvSpPr>
        <p:spPr>
          <a:xfrm>
            <a:off x="455250" y="1246825"/>
            <a:ext cx="7952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Garamond"/>
                <a:ea typeface="Garamond"/>
                <a:cs typeface="Garamond"/>
                <a:sym typeface="Garamond"/>
              </a:rPr>
              <a:t>National Institute for Mental Health: </a:t>
            </a:r>
            <a:r>
              <a:rPr lang="en">
                <a:solidFill>
                  <a:srgbClr val="000000"/>
                </a:solidFill>
                <a:latin typeface="Garamond"/>
                <a:ea typeface="Garamond"/>
                <a:cs typeface="Garamond"/>
                <a:sym typeface="Garamond"/>
              </a:rPr>
              <a:t>Factual information about a variety of mental health topics, including stress; </a:t>
            </a:r>
            <a:r>
              <a:rPr lang="en" u="sng">
                <a:solidFill>
                  <a:schemeClr val="hlink"/>
                </a:solidFill>
                <a:latin typeface="Garamond"/>
                <a:ea typeface="Garamond"/>
                <a:cs typeface="Garamond"/>
                <a:sym typeface="Garamond"/>
                <a:hlinkClick r:id="rId3"/>
              </a:rPr>
              <a:t>www.nimh.nih.gov/health/index.shtml</a:t>
            </a:r>
            <a:endParaRPr>
              <a:solidFill>
                <a:srgbClr val="000000"/>
              </a:solidFill>
              <a:latin typeface="Garamond"/>
              <a:ea typeface="Garamond"/>
              <a:cs typeface="Garamond"/>
              <a:sym typeface="Garamond"/>
            </a:endParaRPr>
          </a:p>
          <a:p>
            <a:pPr marL="0" lvl="0" indent="0" algn="l" rtl="0">
              <a:spcBef>
                <a:spcPts val="1600"/>
              </a:spcBef>
              <a:spcAft>
                <a:spcPts val="0"/>
              </a:spcAft>
              <a:buNone/>
            </a:pPr>
            <a:r>
              <a:rPr lang="en" b="1">
                <a:solidFill>
                  <a:schemeClr val="dk1"/>
                </a:solidFill>
                <a:latin typeface="Garamond"/>
                <a:ea typeface="Garamond"/>
                <a:cs typeface="Garamond"/>
                <a:sym typeface="Garamond"/>
              </a:rPr>
              <a:t>Teen Line: </a:t>
            </a:r>
            <a:r>
              <a:rPr lang="en">
                <a:solidFill>
                  <a:schemeClr val="dk1"/>
                </a:solidFill>
                <a:latin typeface="Garamond"/>
                <a:ea typeface="Garamond"/>
                <a:cs typeface="Garamond"/>
                <a:sym typeface="Garamond"/>
              </a:rPr>
              <a:t>Talk, Text, Chat with trained teens about mental health support. Available 6:00 - 10:00PM PST. If these times do not work for you, they also are available by email</a:t>
            </a:r>
            <a:br>
              <a:rPr lang="en">
                <a:solidFill>
                  <a:schemeClr val="dk1"/>
                </a:solidFill>
                <a:latin typeface="Garamond"/>
                <a:ea typeface="Garamond"/>
                <a:cs typeface="Garamond"/>
                <a:sym typeface="Garamond"/>
              </a:rPr>
            </a:br>
            <a:r>
              <a:rPr lang="en" u="sng">
                <a:solidFill>
                  <a:schemeClr val="accent5"/>
                </a:solidFill>
                <a:latin typeface="Garamond"/>
                <a:ea typeface="Garamond"/>
                <a:cs typeface="Garamond"/>
                <a:sym typeface="Garamond"/>
                <a:hlinkClick r:id="rId4"/>
              </a:rPr>
              <a:t>teenlineonline.org</a:t>
            </a:r>
            <a:r>
              <a:rPr lang="en">
                <a:solidFill>
                  <a:srgbClr val="000000"/>
                </a:solidFill>
                <a:latin typeface="Garamond"/>
                <a:ea typeface="Garamond"/>
                <a:cs typeface="Garamond"/>
                <a:sym typeface="Garamond"/>
              </a:rPr>
              <a:t> or 1-800-852-8336 or text "TEEN" to 839863 </a:t>
            </a:r>
            <a:endParaRPr>
              <a:solidFill>
                <a:srgbClr val="000000"/>
              </a:solidFill>
              <a:latin typeface="Garamond"/>
              <a:ea typeface="Garamond"/>
              <a:cs typeface="Garamond"/>
              <a:sym typeface="Garamond"/>
            </a:endParaRPr>
          </a:p>
          <a:p>
            <a:pPr marL="0" lvl="0" indent="0" algn="l" rtl="0">
              <a:spcBef>
                <a:spcPts val="1600"/>
              </a:spcBef>
              <a:spcAft>
                <a:spcPts val="1600"/>
              </a:spcAft>
              <a:buNone/>
            </a:pPr>
            <a:r>
              <a:rPr lang="en" b="1">
                <a:solidFill>
                  <a:srgbClr val="000000"/>
                </a:solidFill>
                <a:latin typeface="Garamond"/>
                <a:ea typeface="Garamond"/>
                <a:cs typeface="Garamond"/>
                <a:sym typeface="Garamond"/>
              </a:rPr>
              <a:t>National Suicide Prevention Lifeline:</a:t>
            </a:r>
            <a:r>
              <a:rPr lang="en">
                <a:solidFill>
                  <a:srgbClr val="000000"/>
                </a:solidFill>
                <a:latin typeface="Garamond"/>
                <a:ea typeface="Garamond"/>
                <a:cs typeface="Garamond"/>
                <a:sym typeface="Garamond"/>
              </a:rPr>
              <a:t> If you or someone you know is struggling with their mental health. A</a:t>
            </a:r>
            <a:r>
              <a:rPr lang="en">
                <a:solidFill>
                  <a:schemeClr val="dk1"/>
                </a:solidFill>
                <a:latin typeface="Garamond"/>
                <a:ea typeface="Garamond"/>
                <a:cs typeface="Garamond"/>
                <a:sym typeface="Garamond"/>
              </a:rPr>
              <a:t>vailable 24/7 to call or chat online. Free &amp; confidential</a:t>
            </a:r>
            <a:br>
              <a:rPr lang="en">
                <a:solidFill>
                  <a:schemeClr val="dk1"/>
                </a:solidFill>
                <a:latin typeface="Garamond"/>
                <a:ea typeface="Garamond"/>
                <a:cs typeface="Garamond"/>
                <a:sym typeface="Garamond"/>
              </a:rPr>
            </a:br>
            <a:r>
              <a:rPr lang="en" u="sng">
                <a:solidFill>
                  <a:schemeClr val="hlink"/>
                </a:solidFill>
                <a:latin typeface="Garamond"/>
                <a:ea typeface="Garamond"/>
                <a:cs typeface="Garamond"/>
                <a:sym typeface="Garamond"/>
                <a:hlinkClick r:id="rId5"/>
              </a:rPr>
              <a:t>suicidepreventionlifeline.org/talk-to-someone-now/</a:t>
            </a:r>
            <a:r>
              <a:rPr lang="en">
                <a:solidFill>
                  <a:srgbClr val="000000"/>
                </a:solidFill>
                <a:latin typeface="Garamond"/>
                <a:ea typeface="Garamond"/>
                <a:cs typeface="Garamond"/>
                <a:sym typeface="Garamond"/>
              </a:rPr>
              <a:t> or 1-800-273-8255</a:t>
            </a:r>
            <a:endParaRPr>
              <a:solidFill>
                <a:srgbClr val="000000"/>
              </a:solidFill>
              <a:latin typeface="Garamond"/>
              <a:ea typeface="Garamond"/>
              <a:cs typeface="Garamond"/>
              <a:sym typeface="Garamond"/>
            </a:endParaRPr>
          </a:p>
        </p:txBody>
      </p:sp>
      <p:sp>
        <p:nvSpPr>
          <p:cNvPr id="128" name="Google Shape;12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780</Words>
  <Application>Microsoft Macintosh PowerPoint</Application>
  <PresentationFormat>On-screen Show (16:9)</PresentationFormat>
  <Paragraphs>78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Garamond</vt:lpstr>
      <vt:lpstr>Arial</vt:lpstr>
      <vt:lpstr>Simple Light</vt:lpstr>
      <vt:lpstr>#EmpoweringMEandYou Stress Less</vt:lpstr>
      <vt:lpstr>What is Stress?</vt:lpstr>
      <vt:lpstr>Some Effects of Stress</vt:lpstr>
      <vt:lpstr>Coping Strategies - Mindful Breathing</vt:lpstr>
      <vt:lpstr>Free Apps to Help Cope with the Effects of Stress</vt:lpstr>
      <vt:lpstr>Additional Ways to Cope with Stress</vt:lpstr>
      <vt:lpstr>Reframing Negative Self Talk</vt:lpstr>
      <vt:lpstr>Handling the Negative Talk/Stress of Others</vt:lpstr>
      <vt:lpstr>Resources for More Information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#EmpoweringMEandYou Stress Less</dc:title>
  <cp:lastModifiedBy>Microsoft Office User</cp:lastModifiedBy>
  <cp:revision>1</cp:revision>
  <dcterms:modified xsi:type="dcterms:W3CDTF">2020-05-18T18:51:32Z</dcterms:modified>
</cp:coreProperties>
</file>