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96" r:id="rId2"/>
    <p:sldId id="290" r:id="rId3"/>
    <p:sldId id="271" r:id="rId4"/>
    <p:sldId id="292" r:id="rId5"/>
    <p:sldId id="293" r:id="rId6"/>
    <p:sldId id="297" r:id="rId7"/>
    <p:sldId id="294" r:id="rId8"/>
    <p:sldId id="295" r:id="rId9"/>
    <p:sldId id="298" r:id="rId10"/>
    <p:sldId id="299" r:id="rId11"/>
    <p:sldId id="300" r:id="rId12"/>
    <p:sldId id="272" r:id="rId13"/>
    <p:sldId id="273" r:id="rId14"/>
    <p:sldId id="279" r:id="rId15"/>
    <p:sldId id="280" r:id="rId16"/>
    <p:sldId id="281" r:id="rId17"/>
    <p:sldId id="282" r:id="rId18"/>
    <p:sldId id="283" r:id="rId19"/>
    <p:sldId id="284" r:id="rId20"/>
    <p:sldId id="303" r:id="rId21"/>
    <p:sldId id="301" r:id="rId22"/>
    <p:sldId id="289" r:id="rId23"/>
    <p:sldId id="302" r:id="rId24"/>
    <p:sldId id="258" r:id="rId25"/>
    <p:sldId id="285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305" r:id="rId34"/>
    <p:sldId id="312" r:id="rId35"/>
    <p:sldId id="313" r:id="rId36"/>
    <p:sldId id="311" r:id="rId37"/>
    <p:sldId id="306" r:id="rId38"/>
    <p:sldId id="307" r:id="rId39"/>
    <p:sldId id="308" r:id="rId40"/>
    <p:sldId id="309" r:id="rId41"/>
    <p:sldId id="31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E0F6"/>
    <a:srgbClr val="FF8AD8"/>
    <a:srgbClr val="FCFFBF"/>
    <a:srgbClr val="071A34"/>
    <a:srgbClr val="D8D8D8"/>
    <a:srgbClr val="071A33"/>
    <a:srgbClr val="D9D9D9"/>
    <a:srgbClr val="001A33"/>
    <a:srgbClr val="001A34"/>
    <a:srgbClr val="002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1" autoAdjust="0"/>
    <p:restoredTop sz="94753" autoAdjust="0"/>
  </p:normalViewPr>
  <p:slideViewPr>
    <p:cSldViewPr showGuides="1">
      <p:cViewPr varScale="1">
        <p:scale>
          <a:sx n="101" d="100"/>
          <a:sy n="101" d="100"/>
        </p:scale>
        <p:origin x="213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5E303-994B-394B-860B-51873FEB32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15443B-44C2-464E-92B7-8E8E42ADA9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EA7DC-89AC-634F-9F8E-0036B5AD13D0}" type="datetimeFigureOut">
              <a:rPr lang="en-US" smtClean="0"/>
              <a:t>9/28/18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AC343-57C9-B944-8E73-F6774CA16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239DF-06CC-904B-A7FF-34AEF06874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D843C-86D0-614E-B4B8-2FAC27DE8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99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E6F08-7E7C-4CF9-9701-6A86A4103234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26FC6-7F58-4C84-880A-FF2087D628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5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81200"/>
            <a:ext cx="8229600" cy="3657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71A3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0"/>
            <a:ext cx="8229600" cy="4221163"/>
          </a:xfrm>
        </p:spPr>
        <p:txBody>
          <a:bodyPr vert="eaVert"/>
          <a:lstStyle>
            <a:lvl1pPr>
              <a:defRPr>
                <a:solidFill>
                  <a:srgbClr val="071A34"/>
                </a:solidFill>
              </a:defRPr>
            </a:lvl1pPr>
            <a:lvl2pPr>
              <a:defRPr>
                <a:solidFill>
                  <a:srgbClr val="071A34"/>
                </a:solidFill>
              </a:defRPr>
            </a:lvl2pPr>
            <a:lvl3pPr>
              <a:defRPr>
                <a:solidFill>
                  <a:srgbClr val="071A34"/>
                </a:solidFill>
              </a:defRPr>
            </a:lvl3pPr>
            <a:lvl4pPr>
              <a:defRPr>
                <a:solidFill>
                  <a:srgbClr val="071A34"/>
                </a:solidFill>
              </a:defRPr>
            </a:lvl4pPr>
            <a:lvl5pPr>
              <a:defRPr>
                <a:solidFill>
                  <a:srgbClr val="071A3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1A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/>
          <a:lstStyle>
            <a:lvl1pPr>
              <a:defRPr sz="2800">
                <a:solidFill>
                  <a:srgbClr val="071A34"/>
                </a:solidFill>
              </a:defRPr>
            </a:lvl1pPr>
            <a:lvl2pPr>
              <a:defRPr sz="2400">
                <a:solidFill>
                  <a:srgbClr val="071A34"/>
                </a:solidFill>
              </a:defRPr>
            </a:lvl2pPr>
            <a:lvl3pPr>
              <a:defRPr sz="2000">
                <a:solidFill>
                  <a:srgbClr val="071A34"/>
                </a:solidFill>
              </a:defRPr>
            </a:lvl3pPr>
            <a:lvl4pPr>
              <a:defRPr sz="1800">
                <a:solidFill>
                  <a:srgbClr val="071A34"/>
                </a:solidFill>
              </a:defRPr>
            </a:lvl4pPr>
            <a:lvl5pPr>
              <a:defRPr sz="1600">
                <a:solidFill>
                  <a:srgbClr val="071A3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1371599"/>
            <a:ext cx="8229600" cy="760413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71A3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81200"/>
            <a:ext cx="7772400" cy="2425701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71A3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1A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>
            <a:lvl1pPr>
              <a:defRPr sz="2800">
                <a:solidFill>
                  <a:srgbClr val="071A34"/>
                </a:solidFill>
              </a:defRPr>
            </a:lvl1pPr>
            <a:lvl2pPr>
              <a:defRPr sz="2400">
                <a:solidFill>
                  <a:srgbClr val="071A34"/>
                </a:solidFill>
              </a:defRPr>
            </a:lvl2pPr>
            <a:lvl3pPr>
              <a:defRPr sz="2000">
                <a:solidFill>
                  <a:srgbClr val="071A34"/>
                </a:solidFill>
              </a:defRPr>
            </a:lvl3pPr>
            <a:lvl4pPr>
              <a:defRPr sz="1800">
                <a:solidFill>
                  <a:srgbClr val="071A34"/>
                </a:solidFill>
              </a:defRPr>
            </a:lvl4pPr>
            <a:lvl5pPr>
              <a:defRPr sz="1800">
                <a:solidFill>
                  <a:srgbClr val="071A3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>
            <a:lvl1pPr>
              <a:defRPr sz="2800">
                <a:solidFill>
                  <a:srgbClr val="071A34"/>
                </a:solidFill>
              </a:defRPr>
            </a:lvl1pPr>
            <a:lvl2pPr>
              <a:defRPr sz="2400">
                <a:solidFill>
                  <a:srgbClr val="071A34"/>
                </a:solidFill>
              </a:defRPr>
            </a:lvl2pPr>
            <a:lvl3pPr>
              <a:defRPr sz="2000">
                <a:solidFill>
                  <a:srgbClr val="071A34"/>
                </a:solidFill>
              </a:defRPr>
            </a:lvl3pPr>
            <a:lvl4pPr>
              <a:defRPr sz="1800">
                <a:solidFill>
                  <a:srgbClr val="071A34"/>
                </a:solidFill>
              </a:defRPr>
            </a:lvl4pPr>
            <a:lvl5pPr>
              <a:defRPr sz="1800">
                <a:solidFill>
                  <a:srgbClr val="071A3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229600" cy="6096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5103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71A3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90801"/>
            <a:ext cx="4040188" cy="3535362"/>
          </a:xfrm>
        </p:spPr>
        <p:txBody>
          <a:bodyPr/>
          <a:lstStyle>
            <a:lvl1pPr>
              <a:defRPr sz="2400">
                <a:solidFill>
                  <a:srgbClr val="071A34"/>
                </a:solidFill>
              </a:defRPr>
            </a:lvl1pPr>
            <a:lvl2pPr>
              <a:defRPr sz="2000">
                <a:solidFill>
                  <a:srgbClr val="071A34"/>
                </a:solidFill>
              </a:defRPr>
            </a:lvl2pPr>
            <a:lvl3pPr>
              <a:defRPr sz="1800">
                <a:solidFill>
                  <a:srgbClr val="071A34"/>
                </a:solidFill>
              </a:defRPr>
            </a:lvl3pPr>
            <a:lvl4pPr>
              <a:defRPr sz="1600">
                <a:solidFill>
                  <a:srgbClr val="071A34"/>
                </a:solidFill>
              </a:defRPr>
            </a:lvl4pPr>
            <a:lvl5pPr>
              <a:defRPr sz="1600">
                <a:solidFill>
                  <a:srgbClr val="071A34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51038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71A3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90801"/>
            <a:ext cx="4041775" cy="3535362"/>
          </a:xfrm>
        </p:spPr>
        <p:txBody>
          <a:bodyPr/>
          <a:lstStyle>
            <a:lvl1pPr>
              <a:defRPr sz="2400">
                <a:solidFill>
                  <a:srgbClr val="071A34"/>
                </a:solidFill>
              </a:defRPr>
            </a:lvl1pPr>
            <a:lvl2pPr>
              <a:defRPr sz="2000">
                <a:solidFill>
                  <a:srgbClr val="071A34"/>
                </a:solidFill>
              </a:defRPr>
            </a:lvl2pPr>
            <a:lvl3pPr>
              <a:defRPr sz="1800">
                <a:solidFill>
                  <a:srgbClr val="071A34"/>
                </a:solidFill>
              </a:defRPr>
            </a:lvl3pPr>
            <a:lvl4pPr>
              <a:defRPr sz="1600">
                <a:solidFill>
                  <a:srgbClr val="071A34"/>
                </a:solidFill>
              </a:defRPr>
            </a:lvl4pPr>
            <a:lvl5pPr>
              <a:defRPr sz="1600">
                <a:solidFill>
                  <a:srgbClr val="071A34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3008313" cy="68580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71A3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05000"/>
            <a:ext cx="5111750" cy="4221163"/>
          </a:xfrm>
        </p:spPr>
        <p:txBody>
          <a:bodyPr/>
          <a:lstStyle>
            <a:lvl1pPr>
              <a:defRPr sz="3200">
                <a:solidFill>
                  <a:srgbClr val="071A34"/>
                </a:solidFill>
              </a:defRPr>
            </a:lvl1pPr>
            <a:lvl2pPr>
              <a:defRPr sz="2800">
                <a:solidFill>
                  <a:srgbClr val="071A34"/>
                </a:solidFill>
              </a:defRPr>
            </a:lvl2pPr>
            <a:lvl3pPr>
              <a:defRPr sz="2400">
                <a:solidFill>
                  <a:srgbClr val="071A34"/>
                </a:solidFill>
              </a:defRPr>
            </a:lvl3pPr>
            <a:lvl4pPr>
              <a:defRPr sz="2000">
                <a:solidFill>
                  <a:srgbClr val="071A34"/>
                </a:solidFill>
              </a:defRPr>
            </a:lvl4pPr>
            <a:lvl5pPr>
              <a:defRPr sz="2000">
                <a:solidFill>
                  <a:srgbClr val="071A3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90800"/>
            <a:ext cx="3008313" cy="3535363"/>
          </a:xfrm>
        </p:spPr>
        <p:txBody>
          <a:bodyPr/>
          <a:lstStyle>
            <a:lvl1pPr marL="0" indent="0">
              <a:buNone/>
              <a:defRPr sz="1400">
                <a:solidFill>
                  <a:srgbClr val="071A3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71A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Click to edit Master title style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71A34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71A3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905000"/>
            <a:ext cx="5486400" cy="28225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71A3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3DFB-D4F5-48FA-9EE4-00213FCB9741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1A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3DFB-D4F5-48FA-9EE4-00213FCB9741}" type="datetimeFigureOut">
              <a:rPr lang="en-US" smtClean="0"/>
              <a:pPr/>
              <a:t>9/28/18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CCD9D-9BC7-4912-836A-CF261AB40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1A3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INE_crest2C_MAC.eps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12706" y="158146"/>
            <a:ext cx="2718589" cy="9791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071A34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071A34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71A34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071A34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071A34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uky.edu/Ag/AgEcon/pubs/ext2000-13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jp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jp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gebb.missouri.edu/mac/" TargetMode="External"/><Relationship Id="rId2" Type="http://schemas.openxmlformats.org/officeDocument/2006/relationships/hyperlink" Target="https://extension.psu.edu/business-and-operations/business-management/ag-alternativ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agebb.missouri.edu/mac/links/linkview2.asp?catnum=192&amp;alpha=R" TargetMode="External"/><Relationship Id="rId13" Type="http://schemas.openxmlformats.org/officeDocument/2006/relationships/hyperlink" Target="http://agebb.missouri.edu/mac/links/linkview3.asp?catnum=186&amp;linknum=13646" TargetMode="External"/><Relationship Id="rId18" Type="http://schemas.openxmlformats.org/officeDocument/2006/relationships/hyperlink" Target="http://agebb.missouri.edu/mac/links/linkview3.asp?catnum=186&amp;linknum=13641" TargetMode="External"/><Relationship Id="rId26" Type="http://schemas.openxmlformats.org/officeDocument/2006/relationships/hyperlink" Target="http://agebb.missouri.edu/mac/links/linkview3.asp?catnum=186&amp;linknum=13625" TargetMode="External"/><Relationship Id="rId3" Type="http://schemas.openxmlformats.org/officeDocument/2006/relationships/hyperlink" Target="http://agebb.missouri.edu/mac/links/linkview2.asp?catnum=630&amp;alpha=R" TargetMode="External"/><Relationship Id="rId21" Type="http://schemas.openxmlformats.org/officeDocument/2006/relationships/hyperlink" Target="http://agebb.missouri.edu/mac/links/linkview3.asp?catnum=186&amp;linknum=13638" TargetMode="External"/><Relationship Id="rId7" Type="http://schemas.openxmlformats.org/officeDocument/2006/relationships/hyperlink" Target="http://agebb.missouri.edu/mac/links/linkview2.asp?catnum=191&amp;alpha=R" TargetMode="External"/><Relationship Id="rId12" Type="http://schemas.openxmlformats.org/officeDocument/2006/relationships/hyperlink" Target="http://agebb.missouri.edu/mac/links/linkview3.asp?catnum=186&amp;linknum=13647" TargetMode="External"/><Relationship Id="rId17" Type="http://schemas.openxmlformats.org/officeDocument/2006/relationships/hyperlink" Target="http://agebb.missouri.edu/mac/links/linkview3.asp?catnum=186&amp;linknum=13642" TargetMode="External"/><Relationship Id="rId25" Type="http://schemas.openxmlformats.org/officeDocument/2006/relationships/hyperlink" Target="http://agebb.missouri.edu/mac/links/linkview3.asp?catnum=186&amp;linknum=13627" TargetMode="External"/><Relationship Id="rId2" Type="http://schemas.openxmlformats.org/officeDocument/2006/relationships/hyperlink" Target="http://agebb.missouri.edu/mac/links/linkview2.asp?catnum=186&amp;alpha=R" TargetMode="External"/><Relationship Id="rId16" Type="http://schemas.openxmlformats.org/officeDocument/2006/relationships/hyperlink" Target="http://agebb.missouri.edu/mac/links/linkview3.asp?catnum=186&amp;linknum=13643" TargetMode="External"/><Relationship Id="rId20" Type="http://schemas.openxmlformats.org/officeDocument/2006/relationships/hyperlink" Target="http://agebb.missouri.edu/mac/links/linkview3.asp?catnum=186&amp;linknum=13639" TargetMode="External"/><Relationship Id="rId29" Type="http://schemas.openxmlformats.org/officeDocument/2006/relationships/hyperlink" Target="http://agebb.missouri.edu/mac/links/linkview3.asp?catnum=186&amp;linknum=10785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agebb.missouri.edu/mac/links/linkview2.asp?catnum=190&amp;alpha=R" TargetMode="External"/><Relationship Id="rId11" Type="http://schemas.openxmlformats.org/officeDocument/2006/relationships/hyperlink" Target="http://agebb.missouri.edu/mac/links/linkview2.asp?catnum=195&amp;alpha=R" TargetMode="External"/><Relationship Id="rId24" Type="http://schemas.openxmlformats.org/officeDocument/2006/relationships/hyperlink" Target="http://agebb.missouri.edu/mac/links/linkview3.asp?catnum=186&amp;linknum=13628" TargetMode="External"/><Relationship Id="rId5" Type="http://schemas.openxmlformats.org/officeDocument/2006/relationships/hyperlink" Target="http://agebb.missouri.edu/mac/links/linkview2.asp?catnum=1098&amp;alpha=R" TargetMode="External"/><Relationship Id="rId15" Type="http://schemas.openxmlformats.org/officeDocument/2006/relationships/hyperlink" Target="http://agebb.missouri.edu/mac/links/linkview3.asp?catnum=186&amp;linknum=13644" TargetMode="External"/><Relationship Id="rId23" Type="http://schemas.openxmlformats.org/officeDocument/2006/relationships/hyperlink" Target="http://agebb.missouri.edu/mac/links/linkview3.asp?catnum=186&amp;linknum=13629" TargetMode="External"/><Relationship Id="rId28" Type="http://schemas.openxmlformats.org/officeDocument/2006/relationships/hyperlink" Target="http://agebb.missouri.edu/mac/links/linkview3.asp?catnum=186&amp;linknum=13623" TargetMode="External"/><Relationship Id="rId10" Type="http://schemas.openxmlformats.org/officeDocument/2006/relationships/hyperlink" Target="http://agebb.missouri.edu/mac/links/linkview2.asp?catnum=194&amp;alpha=R" TargetMode="External"/><Relationship Id="rId19" Type="http://schemas.openxmlformats.org/officeDocument/2006/relationships/hyperlink" Target="http://agebb.missouri.edu/mac/links/linkview3.asp?catnum=186&amp;linknum=13640" TargetMode="External"/><Relationship Id="rId31" Type="http://schemas.openxmlformats.org/officeDocument/2006/relationships/hyperlink" Target="http://agebb.missouri.edu/mac/links/linkview3.asp?catnum=186&amp;linknum=7751" TargetMode="External"/><Relationship Id="rId4" Type="http://schemas.openxmlformats.org/officeDocument/2006/relationships/hyperlink" Target="http://agebb.missouri.edu/mac/links/linkview2.asp?catnum=189&amp;alpha=R" TargetMode="External"/><Relationship Id="rId9" Type="http://schemas.openxmlformats.org/officeDocument/2006/relationships/hyperlink" Target="http://agebb.missouri.edu/mac/links/linkview2.asp?catnum=193&amp;alpha=R" TargetMode="External"/><Relationship Id="rId14" Type="http://schemas.openxmlformats.org/officeDocument/2006/relationships/hyperlink" Target="http://agebb.missouri.edu/mac/links/linkview3.asp?catnum=186&amp;linknum=13645" TargetMode="External"/><Relationship Id="rId22" Type="http://schemas.openxmlformats.org/officeDocument/2006/relationships/hyperlink" Target="http://agebb.missouri.edu/mac/links/linkview3.asp?catnum=186&amp;linknum=13637" TargetMode="External"/><Relationship Id="rId27" Type="http://schemas.openxmlformats.org/officeDocument/2006/relationships/hyperlink" Target="http://agebb.missouri.edu/mac/links/linkview3.asp?catnum=186&amp;linknum=13624" TargetMode="External"/><Relationship Id="rId30" Type="http://schemas.openxmlformats.org/officeDocument/2006/relationships/hyperlink" Target="http://agebb.missouri.edu/mac/links/linkview3.asp?catnum=186&amp;linknum=898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29D700-51E9-5B4C-80B4-C054A7B74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58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2000" dirty="0"/>
              <a:t>Adapted from </a:t>
            </a:r>
            <a:r>
              <a:rPr lang="en-US" sz="2000" dirty="0" err="1"/>
              <a:t>Caragh</a:t>
            </a:r>
            <a:r>
              <a:rPr lang="en-US" sz="2000" dirty="0"/>
              <a:t> Fitzgerald slides by </a:t>
            </a:r>
          </a:p>
          <a:p>
            <a:pPr marL="0" indent="0" algn="ctr">
              <a:buNone/>
            </a:pPr>
            <a:r>
              <a:rPr lang="en-US" sz="2000" dirty="0"/>
              <a:t>Donna Coffin</a:t>
            </a: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7B072B-F492-2D4F-B5D3-D276AD501A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6902" y="1371600"/>
            <a:ext cx="3389898" cy="3868166"/>
          </a:xfrm>
        </p:spPr>
        <p:txBody>
          <a:bodyPr/>
          <a:lstStyle/>
          <a:p>
            <a:pPr algn="ctr"/>
            <a:r>
              <a:rPr lang="en-US" sz="4800" dirty="0"/>
              <a:t>Selecting and Evaluating Farm Enterprises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74C60-1904-AA47-ABF8-58C24A5ED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16100"/>
            <a:ext cx="5144502" cy="342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7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4A6E2A-A498-D045-9878-A85E1E4A8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572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Enterprise type preferred by family</a:t>
            </a:r>
          </a:p>
          <a:p>
            <a:r>
              <a:rPr lang="en-US" dirty="0"/>
              <a:t>Special features preferred by family</a:t>
            </a:r>
          </a:p>
          <a:p>
            <a:r>
              <a:rPr lang="en-US" dirty="0"/>
              <a:t>Uses underutilized physical resources</a:t>
            </a:r>
          </a:p>
          <a:p>
            <a:r>
              <a:rPr lang="en-US" dirty="0"/>
              <a:t>Has market potential</a:t>
            </a:r>
          </a:p>
          <a:p>
            <a:r>
              <a:rPr lang="en-US" dirty="0"/>
              <a:t>Uses underutilized management &amp; labor</a:t>
            </a:r>
          </a:p>
          <a:p>
            <a:r>
              <a:rPr lang="en-US" dirty="0"/>
              <a:t>Uses existing by-products</a:t>
            </a:r>
          </a:p>
          <a:p>
            <a:r>
              <a:rPr lang="en-US" dirty="0"/>
              <a:t>Family resources can cover startup costs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ACD3A0-A474-154B-97AC-72110D57AD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09837"/>
            <a:ext cx="4038600" cy="268768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33E64CC-0240-F04B-8ED8-77E05B641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0"/>
            <a:ext cx="8229600" cy="17526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/>
              <a:t>Sifting Through Ideas</a:t>
            </a:r>
            <a:br>
              <a:rPr lang="en-US" dirty="0"/>
            </a:br>
            <a:r>
              <a:rPr lang="en-US" sz="3600" dirty="0"/>
              <a:t>Quality of benefits of each enterprise </a:t>
            </a:r>
            <a:br>
              <a:rPr lang="en-US" sz="3600" dirty="0"/>
            </a:br>
            <a:r>
              <a:rPr lang="en-US" sz="2800" i="1" dirty="0"/>
              <a:t>Farming Alternatives – NRAES-32 p. 24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75471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AEA49-75FD-1C44-9C5B-C862BD9F7F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D3F2B0-47DD-B046-94C1-B6F867AA5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371600"/>
            <a:ext cx="1828800" cy="4572000"/>
          </a:xfrm>
        </p:spPr>
        <p:txBody>
          <a:bodyPr/>
          <a:lstStyle/>
          <a:p>
            <a:r>
              <a:rPr lang="en-US" sz="2400" dirty="0"/>
              <a:t>Idea Evaluation Chart </a:t>
            </a:r>
            <a:br>
              <a:rPr lang="en-US" sz="2400" dirty="0"/>
            </a:br>
            <a:r>
              <a:rPr lang="en-US" sz="2400" dirty="0"/>
              <a:t>from </a:t>
            </a:r>
            <a:br>
              <a:rPr lang="en-US" sz="2400" dirty="0"/>
            </a:br>
            <a:r>
              <a:rPr lang="en-US" sz="2400" dirty="0"/>
              <a:t>Ag Alternatives</a:t>
            </a:r>
            <a:br>
              <a:rPr lang="en-US" sz="2400" dirty="0"/>
            </a:br>
            <a:r>
              <a:rPr lang="en-US" sz="2400" dirty="0"/>
              <a:t>NRAES-32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9EABD90-9B65-EF40-BE5E-7537E7B452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" r="6297" b="22380"/>
          <a:stretch/>
        </p:blipFill>
        <p:spPr>
          <a:xfrm>
            <a:off x="2168434" y="12700"/>
            <a:ext cx="6975566" cy="6915021"/>
          </a:xfrm>
        </p:spPr>
      </p:pic>
    </p:spTree>
    <p:extLst>
      <p:ext uri="{BB962C8B-B14F-4D97-AF65-F5344CB8AC3E}">
        <p14:creationId xmlns:p14="http://schemas.microsoft.com/office/powerpoint/2010/main" val="1058403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B69DC-8629-2642-9C01-49FD25166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2667000"/>
            <a:ext cx="3581400" cy="3459163"/>
          </a:xfrm>
        </p:spPr>
        <p:txBody>
          <a:bodyPr/>
          <a:lstStyle/>
          <a:p>
            <a:r>
              <a:rPr lang="en-US" dirty="0"/>
              <a:t>Profitability</a:t>
            </a:r>
          </a:p>
          <a:p>
            <a:r>
              <a:rPr lang="en-US" dirty="0"/>
              <a:t>Resources</a:t>
            </a:r>
          </a:p>
          <a:p>
            <a:r>
              <a:rPr lang="en-US" dirty="0"/>
              <a:t>Information</a:t>
            </a:r>
          </a:p>
          <a:p>
            <a:r>
              <a:rPr lang="en-US" dirty="0"/>
              <a:t>Marketing</a:t>
            </a:r>
          </a:p>
          <a:p>
            <a:r>
              <a:rPr lang="en-US" dirty="0"/>
              <a:t>Enthusiasm</a:t>
            </a:r>
          </a:p>
          <a:p>
            <a:r>
              <a:rPr lang="en-US" dirty="0"/>
              <a:t>Risk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F91E9-0237-7A47-810C-A2842BCC95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University of Kentucky PRIMER</a:t>
            </a:r>
            <a:br>
              <a:rPr lang="en-US" dirty="0"/>
            </a:br>
            <a:r>
              <a:rPr lang="en-US" sz="2400" dirty="0">
                <a:hlinkClick r:id="rId2"/>
              </a:rPr>
              <a:t>http://www.uky.edu/Ag/AgEcon/pubs/ext2000-13.pdf</a:t>
            </a:r>
            <a:r>
              <a:rPr lang="en-US" sz="2400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B4288-FA79-CE42-A177-B45F2321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58844"/>
            <a:ext cx="3429000" cy="4399156"/>
          </a:xfrm>
          <a:prstGeom prst="rect">
            <a:avLst/>
          </a:prstGeom>
          <a:ln cmpd="sng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8831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B69DC-8629-2642-9C01-49FD25166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905001"/>
            <a:ext cx="2743200" cy="4724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Profitability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Resources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Marketing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Enthusiasm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17D3B-2255-994D-AE74-D4B054C90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1800" y="1905000"/>
            <a:ext cx="5867400" cy="4724400"/>
          </a:xfrm>
          <a:gradFill flip="none" rotWithShape="1">
            <a:gsLst>
              <a:gs pos="0">
                <a:srgbClr val="FF0000"/>
              </a:gs>
              <a:gs pos="46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Cash cow …………………………….10</a:t>
            </a:r>
          </a:p>
          <a:p>
            <a:pPr marL="0" indent="0">
              <a:buNone/>
            </a:pPr>
            <a:r>
              <a:rPr lang="en-US" dirty="0"/>
              <a:t>Probably profitable: just needs a little planning …………………………….… 8</a:t>
            </a:r>
          </a:p>
          <a:p>
            <a:pPr marL="0" indent="0">
              <a:buNone/>
            </a:pPr>
            <a:r>
              <a:rPr lang="en-US" dirty="0"/>
              <a:t>Profitable if I can get some start-up funds …………………………..……… 6</a:t>
            </a:r>
          </a:p>
          <a:p>
            <a:pPr marL="0" indent="0">
              <a:buNone/>
            </a:pPr>
            <a:r>
              <a:rPr lang="en-US" dirty="0"/>
              <a:t>Profitable: but easily duplicated and limited market …………..……………. 4</a:t>
            </a:r>
          </a:p>
          <a:p>
            <a:pPr marL="0" indent="0">
              <a:buNone/>
            </a:pPr>
            <a:r>
              <a:rPr lang="en-US" dirty="0"/>
              <a:t>Can make a profit if all the stars line up right …………………..…………… 2</a:t>
            </a:r>
          </a:p>
          <a:p>
            <a:pPr marL="0" indent="0">
              <a:buNone/>
            </a:pPr>
            <a:r>
              <a:rPr lang="en-US" dirty="0"/>
              <a:t>Profits unlikely: but still looks like fun 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F91E9-0237-7A47-810C-A2842BCC9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371599"/>
            <a:ext cx="8610600" cy="533401"/>
          </a:xfrm>
        </p:spPr>
        <p:txBody>
          <a:bodyPr/>
          <a:lstStyle/>
          <a:p>
            <a:pPr algn="ctr"/>
            <a:r>
              <a:rPr lang="en-US" sz="3600" dirty="0"/>
              <a:t>The PRIMER Method  SCORE SHEET</a:t>
            </a:r>
          </a:p>
        </p:txBody>
      </p:sp>
    </p:spTree>
    <p:extLst>
      <p:ext uri="{BB962C8B-B14F-4D97-AF65-F5344CB8AC3E}">
        <p14:creationId xmlns:p14="http://schemas.microsoft.com/office/powerpoint/2010/main" val="182080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B69DC-8629-2642-9C01-49FD25166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2514600" cy="44958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Profitability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Resources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Marketing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Enthusiasm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17D3B-2255-994D-AE74-D4B054C90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1800" y="2133600"/>
            <a:ext cx="5867400" cy="4495800"/>
          </a:xfrm>
          <a:gradFill flip="none" rotWithShape="1">
            <a:gsLst>
              <a:gs pos="0">
                <a:srgbClr val="FF0000"/>
              </a:gs>
              <a:gs pos="46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Have everything I need ………… 10</a:t>
            </a:r>
          </a:p>
          <a:p>
            <a:pPr marL="0" indent="0">
              <a:buNone/>
            </a:pPr>
            <a:r>
              <a:rPr lang="en-US" dirty="0"/>
              <a:t>Need a few minor/low-cost items.. 8</a:t>
            </a:r>
          </a:p>
          <a:p>
            <a:pPr marL="0" indent="0">
              <a:buNone/>
            </a:pPr>
            <a:r>
              <a:rPr lang="en-US" dirty="0"/>
              <a:t>Missing one important resource, but can acquire it at some expense … 6</a:t>
            </a:r>
          </a:p>
          <a:p>
            <a:pPr marL="0" indent="0">
              <a:buNone/>
            </a:pPr>
            <a:r>
              <a:rPr lang="en-US" dirty="0"/>
              <a:t>No experience with enterprise, but can develop it in time ……………. 4</a:t>
            </a:r>
          </a:p>
          <a:p>
            <a:pPr marL="0" indent="0">
              <a:buNone/>
            </a:pPr>
            <a:r>
              <a:rPr lang="en-US" dirty="0"/>
              <a:t>No experience and need to acquire some major resources …………... 2</a:t>
            </a:r>
          </a:p>
          <a:p>
            <a:pPr marL="0" indent="0">
              <a:buNone/>
            </a:pPr>
            <a:r>
              <a:rPr lang="en-US" dirty="0"/>
              <a:t>Starting from scratch ………….…. 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F91E9-0237-7A47-810C-A2842BCC95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The PRIMER Method SCORE SHEET</a:t>
            </a:r>
          </a:p>
        </p:txBody>
      </p:sp>
    </p:spTree>
    <p:extLst>
      <p:ext uri="{BB962C8B-B14F-4D97-AF65-F5344CB8AC3E}">
        <p14:creationId xmlns:p14="http://schemas.microsoft.com/office/powerpoint/2010/main" val="114435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B69DC-8629-2642-9C01-49FD25166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2514600" cy="44958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Profitability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Resources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Marketing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Enthusiasm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17D3B-2255-994D-AE74-D4B054C90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1800" y="2133600"/>
            <a:ext cx="5867400" cy="4495800"/>
          </a:xfrm>
          <a:gradFill flip="none" rotWithShape="1">
            <a:gsLst>
              <a:gs pos="0">
                <a:srgbClr val="FF0000"/>
              </a:gs>
              <a:gs pos="46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Production and marketing info well in hand …………………………………. 10</a:t>
            </a:r>
          </a:p>
          <a:p>
            <a:pPr marL="0" indent="0">
              <a:buNone/>
            </a:pPr>
            <a:r>
              <a:rPr lang="en-US" dirty="0"/>
              <a:t>Need to do a little homework ………. 8</a:t>
            </a:r>
          </a:p>
          <a:p>
            <a:pPr marL="0" indent="0">
              <a:buNone/>
            </a:pPr>
            <a:r>
              <a:rPr lang="en-US" dirty="0"/>
              <a:t>Need to do a fair amount of homework …………………………………………. 6</a:t>
            </a:r>
          </a:p>
          <a:p>
            <a:pPr marL="0" indent="0">
              <a:buNone/>
            </a:pPr>
            <a:r>
              <a:rPr lang="en-US" dirty="0"/>
              <a:t>No one has ever seen this done here before, but can find info elsewhere .. 4</a:t>
            </a:r>
          </a:p>
          <a:p>
            <a:pPr marL="0" indent="0">
              <a:buNone/>
            </a:pPr>
            <a:r>
              <a:rPr lang="en-US" dirty="0"/>
              <a:t>No access to a computer, extension office or library ………………………. 2</a:t>
            </a:r>
          </a:p>
          <a:p>
            <a:pPr marL="0" indent="0">
              <a:buNone/>
            </a:pPr>
            <a:r>
              <a:rPr lang="en-US" dirty="0"/>
              <a:t>Starting from scratch ……………….. 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F91E9-0237-7A47-810C-A2842BCC95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The PRIMER Method SCORE SHEET</a:t>
            </a:r>
          </a:p>
        </p:txBody>
      </p:sp>
    </p:spTree>
    <p:extLst>
      <p:ext uri="{BB962C8B-B14F-4D97-AF65-F5344CB8AC3E}">
        <p14:creationId xmlns:p14="http://schemas.microsoft.com/office/powerpoint/2010/main" val="3550310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B69DC-8629-2642-9C01-49FD25166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2667000" cy="4876800"/>
          </a:xfrm>
          <a:solidFill>
            <a:srgbClr val="FCFFBF"/>
          </a:solidFill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Profitability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Resources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Information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Marketing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Enthusiasm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17D3B-2255-994D-AE74-D4B054C90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1800" y="1752600"/>
            <a:ext cx="5867400" cy="4876800"/>
          </a:xfrm>
          <a:gradFill flip="none" rotWithShape="1">
            <a:gsLst>
              <a:gs pos="0">
                <a:srgbClr val="FF0000"/>
              </a:gs>
              <a:gs pos="46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Promising, accessible markets exist: customers begging for this product …...10</a:t>
            </a:r>
          </a:p>
          <a:p>
            <a:pPr marL="0" indent="0">
              <a:buNone/>
            </a:pPr>
            <a:r>
              <a:rPr lang="en-US" dirty="0"/>
              <a:t>Accessible markets but needs a little effort to develop …………………………. 8</a:t>
            </a:r>
          </a:p>
          <a:p>
            <a:pPr marL="0" indent="0">
              <a:buNone/>
            </a:pPr>
            <a:r>
              <a:rPr lang="en-US" dirty="0"/>
              <a:t>New retailing / cooperative marketing will have to be developed, but still a good market ……………………………………. 6</a:t>
            </a:r>
          </a:p>
          <a:p>
            <a:pPr marL="0" indent="0">
              <a:buNone/>
            </a:pPr>
            <a:r>
              <a:rPr lang="en-US" dirty="0"/>
              <a:t>It may take some time and money to help consumers appreciate the value of this product/service ………………………….. 4</a:t>
            </a:r>
          </a:p>
          <a:p>
            <a:pPr marL="0" indent="0">
              <a:buNone/>
            </a:pPr>
            <a:r>
              <a:rPr lang="en-US" dirty="0"/>
              <a:t>The market is pretty well saturated with similar products …………………………. 2</a:t>
            </a:r>
          </a:p>
          <a:p>
            <a:pPr marL="0" indent="0">
              <a:buNone/>
            </a:pPr>
            <a:r>
              <a:rPr lang="en-US" dirty="0"/>
              <a:t>Selling ice to Eskimos ………………….. 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F91E9-0237-7A47-810C-A2842BCC9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19200"/>
            <a:ext cx="8382000" cy="533400"/>
          </a:xfrm>
        </p:spPr>
        <p:txBody>
          <a:bodyPr/>
          <a:lstStyle/>
          <a:p>
            <a:pPr algn="ctr"/>
            <a:r>
              <a:rPr lang="en-US" sz="3600" dirty="0"/>
              <a:t>The PRIMER Method SCORE SHEET</a:t>
            </a:r>
          </a:p>
        </p:txBody>
      </p:sp>
    </p:spTree>
    <p:extLst>
      <p:ext uri="{BB962C8B-B14F-4D97-AF65-F5344CB8AC3E}">
        <p14:creationId xmlns:p14="http://schemas.microsoft.com/office/powerpoint/2010/main" val="1442192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B69DC-8629-2642-9C01-49FD25166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752600"/>
            <a:ext cx="2590800" cy="4876800"/>
          </a:xfrm>
          <a:solidFill>
            <a:srgbClr val="FFE0F6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Profitability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Resources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Marketing</a:t>
            </a:r>
          </a:p>
          <a:p>
            <a:r>
              <a:rPr lang="en-US" b="1" dirty="0">
                <a:solidFill>
                  <a:schemeClr val="tx1"/>
                </a:solidFill>
              </a:rPr>
              <a:t>Enthusiasm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17D3B-2255-994D-AE74-D4B054C90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1800" y="1752600"/>
            <a:ext cx="5867400" cy="4876800"/>
          </a:xfrm>
          <a:gradFill flip="none" rotWithShape="1">
            <a:gsLst>
              <a:gs pos="0">
                <a:srgbClr val="FF0000"/>
              </a:gs>
              <a:gs pos="46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 can’t sleep at night, this idea is so exciting ………………………………10</a:t>
            </a:r>
          </a:p>
          <a:p>
            <a:pPr marL="0" indent="0">
              <a:buNone/>
            </a:pPr>
            <a:r>
              <a:rPr lang="en-US" dirty="0"/>
              <a:t>I’m excited but some of my family members are reluctant ……………… 8</a:t>
            </a:r>
          </a:p>
          <a:p>
            <a:pPr marL="0" indent="0">
              <a:buNone/>
            </a:pPr>
            <a:r>
              <a:rPr lang="en-US" dirty="0"/>
              <a:t>It’s as good an idea as any of the others I’ve come up with ….………… 6</a:t>
            </a:r>
          </a:p>
          <a:p>
            <a:pPr marL="0" indent="0">
              <a:buNone/>
            </a:pPr>
            <a:r>
              <a:rPr lang="en-US" dirty="0"/>
              <a:t>I could get excited, but only if it works out fairly soon ……………….……….. 4</a:t>
            </a:r>
          </a:p>
          <a:p>
            <a:pPr marL="0" indent="0">
              <a:buNone/>
            </a:pPr>
            <a:r>
              <a:rPr lang="en-US" dirty="0"/>
              <a:t>I’m out at the first sign of rough sailing ……………………………….………… 2</a:t>
            </a:r>
          </a:p>
          <a:p>
            <a:pPr marL="0" indent="0">
              <a:buNone/>
            </a:pPr>
            <a:r>
              <a:rPr lang="en-US" dirty="0"/>
              <a:t>Why do I even have to do this? ….… 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F91E9-0237-7A47-810C-A2842BCC9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19200"/>
            <a:ext cx="8839200" cy="533400"/>
          </a:xfrm>
        </p:spPr>
        <p:txBody>
          <a:bodyPr/>
          <a:lstStyle/>
          <a:p>
            <a:pPr algn="ctr"/>
            <a:r>
              <a:rPr lang="en-US" sz="3600" dirty="0"/>
              <a:t>The PRIMER Method SCORE SHEET</a:t>
            </a:r>
          </a:p>
        </p:txBody>
      </p:sp>
    </p:spTree>
    <p:extLst>
      <p:ext uri="{BB962C8B-B14F-4D97-AF65-F5344CB8AC3E}">
        <p14:creationId xmlns:p14="http://schemas.microsoft.com/office/powerpoint/2010/main" val="552737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B69DC-8629-2642-9C01-49FD25166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905001"/>
            <a:ext cx="2438400" cy="47243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Profitability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Resources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Marketing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Enthusiasm</a:t>
            </a:r>
          </a:p>
          <a:p>
            <a:r>
              <a:rPr lang="en-US" b="1" dirty="0">
                <a:solidFill>
                  <a:schemeClr val="tx1"/>
                </a:solidFill>
              </a:rPr>
              <a:t>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17D3B-2255-994D-AE74-D4B054C90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3200" y="1905000"/>
            <a:ext cx="6096000" cy="4724400"/>
          </a:xfrm>
          <a:gradFill flip="none" rotWithShape="1">
            <a:gsLst>
              <a:gs pos="0">
                <a:srgbClr val="FF0000"/>
              </a:gs>
              <a:gs pos="46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Comfortable with return estimates relative to the risk involved ……… 10</a:t>
            </a:r>
          </a:p>
          <a:p>
            <a:pPr marL="0" indent="0">
              <a:buNone/>
            </a:pPr>
            <a:r>
              <a:rPr lang="en-US" dirty="0"/>
              <a:t>I’m reasonably comfortable ………. 8</a:t>
            </a:r>
          </a:p>
          <a:p>
            <a:pPr marL="0" indent="0">
              <a:buNone/>
            </a:pPr>
            <a:r>
              <a:rPr lang="en-US" dirty="0"/>
              <a:t>Somewhat comfortable …………… 6</a:t>
            </a:r>
          </a:p>
          <a:p>
            <a:pPr marL="0" indent="0">
              <a:buNone/>
            </a:pPr>
            <a:r>
              <a:rPr lang="en-US" dirty="0"/>
              <a:t>It looks OK, but there’s just a lot still unknown ……………………………. 4</a:t>
            </a:r>
          </a:p>
          <a:p>
            <a:pPr marL="0" indent="0">
              <a:buNone/>
            </a:pPr>
            <a:r>
              <a:rPr lang="en-US" dirty="0"/>
              <a:t>I think I could make it, but there are possibilities for significant loss …… 2</a:t>
            </a:r>
          </a:p>
          <a:p>
            <a:pPr marL="0" indent="0">
              <a:buNone/>
            </a:pPr>
            <a:r>
              <a:rPr lang="en-US" dirty="0"/>
              <a:t>I’m better off buying a lottery ticket. 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F91E9-0237-7A47-810C-A2842BCC9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371599"/>
            <a:ext cx="8382000" cy="533401"/>
          </a:xfrm>
        </p:spPr>
        <p:txBody>
          <a:bodyPr/>
          <a:lstStyle/>
          <a:p>
            <a:pPr algn="ctr"/>
            <a:r>
              <a:rPr lang="en-US" sz="3600" dirty="0"/>
              <a:t>The PRIMER Method SCORE SHEET</a:t>
            </a:r>
          </a:p>
        </p:txBody>
      </p:sp>
    </p:spTree>
    <p:extLst>
      <p:ext uri="{BB962C8B-B14F-4D97-AF65-F5344CB8AC3E}">
        <p14:creationId xmlns:p14="http://schemas.microsoft.com/office/powerpoint/2010/main" val="1643970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B69DC-8629-2642-9C01-49FD25166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2743200" cy="47244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Profitability</a:t>
            </a:r>
          </a:p>
          <a:p>
            <a:r>
              <a:rPr lang="en-US" b="1" dirty="0">
                <a:solidFill>
                  <a:schemeClr val="tx1"/>
                </a:solidFill>
              </a:rPr>
              <a:t>Resources</a:t>
            </a:r>
          </a:p>
          <a:p>
            <a:r>
              <a:rPr lang="en-US" b="1" dirty="0">
                <a:solidFill>
                  <a:schemeClr val="tx1"/>
                </a:solidFill>
              </a:rPr>
              <a:t>Information</a:t>
            </a:r>
          </a:p>
          <a:p>
            <a:r>
              <a:rPr lang="en-US" b="1" dirty="0">
                <a:solidFill>
                  <a:schemeClr val="tx1"/>
                </a:solidFill>
              </a:rPr>
              <a:t>Marketing</a:t>
            </a:r>
          </a:p>
          <a:p>
            <a:r>
              <a:rPr lang="en-US" b="1" dirty="0">
                <a:solidFill>
                  <a:schemeClr val="tx1"/>
                </a:solidFill>
              </a:rPr>
              <a:t>Enthusiasm</a:t>
            </a:r>
          </a:p>
          <a:p>
            <a:r>
              <a:rPr lang="en-US" b="1" dirty="0">
                <a:solidFill>
                  <a:schemeClr val="tx1"/>
                </a:solidFill>
              </a:rPr>
              <a:t>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17D3B-2255-994D-AE74-D4B054C90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95600" y="1905000"/>
            <a:ext cx="6248400" cy="4724400"/>
          </a:xfrm>
          <a:gradFill flip="none" rotWithShape="1">
            <a:gsLst>
              <a:gs pos="0">
                <a:srgbClr val="FF0000"/>
              </a:gs>
              <a:gs pos="46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/>
              <a:t>Very promising, move ahead </a:t>
            </a:r>
          </a:p>
          <a:p>
            <a:pPr marL="0" indent="0">
              <a:buNone/>
            </a:pPr>
            <a:r>
              <a:rPr lang="en-US" sz="3200" dirty="0"/>
              <a:t>……………………………….. 48-60</a:t>
            </a:r>
          </a:p>
          <a:p>
            <a:pPr marL="0" indent="0">
              <a:buNone/>
            </a:pPr>
            <a:r>
              <a:rPr lang="en-US" sz="3200" dirty="0"/>
              <a:t>Has promise, but will still need some work ………………….. 37-47</a:t>
            </a:r>
          </a:p>
          <a:p>
            <a:pPr marL="0" indent="0">
              <a:buNone/>
            </a:pPr>
            <a:r>
              <a:rPr lang="en-US" sz="3200" dirty="0"/>
              <a:t>Has promise and some serious hurdles, carefully evaluate whether this is a good fit …………… 28-37</a:t>
            </a:r>
          </a:p>
          <a:p>
            <a:pPr marL="0" indent="0">
              <a:buNone/>
            </a:pPr>
            <a:r>
              <a:rPr lang="en-US" sz="3200" dirty="0"/>
              <a:t>Beware! May not be a good fit </a:t>
            </a:r>
          </a:p>
          <a:p>
            <a:pPr marL="0" indent="0">
              <a:buNone/>
            </a:pPr>
            <a:r>
              <a:rPr lang="en-US" sz="3200" dirty="0"/>
              <a:t>…………………………………. &lt;26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F91E9-0237-7A47-810C-A2842BCC9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71599"/>
            <a:ext cx="9144000" cy="533401"/>
          </a:xfrm>
        </p:spPr>
        <p:txBody>
          <a:bodyPr/>
          <a:lstStyle/>
          <a:p>
            <a:r>
              <a:rPr lang="en-US" sz="3600" b="1" dirty="0"/>
              <a:t>The PRIMER Method TOTAL SCORE</a:t>
            </a:r>
          </a:p>
        </p:txBody>
      </p:sp>
    </p:spTree>
    <p:extLst>
      <p:ext uri="{BB962C8B-B14F-4D97-AF65-F5344CB8AC3E}">
        <p14:creationId xmlns:p14="http://schemas.microsoft.com/office/powerpoint/2010/main" val="68425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4B0EF6-DC80-CC42-B545-2351243D1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981200"/>
            <a:ext cx="8229600" cy="42672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radley Hand" pitchFamily="2" charset="77"/>
              </a:rPr>
              <a:t>You can make money on any enterprise.</a:t>
            </a:r>
          </a:p>
          <a:p>
            <a:endParaRPr lang="en-US" sz="4800" dirty="0">
              <a:latin typeface="Bradley Hand" pitchFamily="2" charset="77"/>
            </a:endParaRPr>
          </a:p>
          <a:p>
            <a:r>
              <a:rPr lang="en-US" sz="4800" dirty="0">
                <a:latin typeface="Bradley Hand" pitchFamily="2" charset="77"/>
              </a:rPr>
              <a:t>You can lose money on any enterprise.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470BCB-CFA8-7E48-A4DE-3A8506DB71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74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FAB96EA-11E3-CE43-89A7-C4C1BA230F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574047"/>
              </p:ext>
            </p:extLst>
          </p:nvPr>
        </p:nvGraphicFramePr>
        <p:xfrm>
          <a:off x="457200" y="2132012"/>
          <a:ext cx="82296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58710709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59508974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4238842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164248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PRIMER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Gourds &amp; Indian 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Xmas Trees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Poinsettias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034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Profitability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665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94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33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47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Enthusiasm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595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76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35134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915DC1FA-AA3F-684F-AA19-008C733D33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Compare Enterprises</a:t>
            </a:r>
          </a:p>
        </p:txBody>
      </p:sp>
    </p:spTree>
    <p:extLst>
      <p:ext uri="{BB962C8B-B14F-4D97-AF65-F5344CB8AC3E}">
        <p14:creationId xmlns:p14="http://schemas.microsoft.com/office/powerpoint/2010/main" val="3052024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5C36B6-80A8-0E4D-A05D-E782C9768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MOFGA’s apprentice &amp; journeyperson programs</a:t>
            </a:r>
          </a:p>
          <a:p>
            <a:pPr lvl="1"/>
            <a:r>
              <a:rPr lang="en-US" u="sng" dirty="0" err="1">
                <a:solidFill>
                  <a:srgbClr val="0070C0"/>
                </a:solidFill>
              </a:rPr>
              <a:t>MOFGA.org</a:t>
            </a:r>
            <a:r>
              <a:rPr lang="en-US" u="sng" dirty="0">
                <a:solidFill>
                  <a:srgbClr val="0070C0"/>
                </a:solidFill>
              </a:rPr>
              <a:t> </a:t>
            </a:r>
          </a:p>
          <a:p>
            <a:r>
              <a:rPr lang="en-US" dirty="0"/>
              <a:t>Paid work for an existing farmer</a:t>
            </a:r>
          </a:p>
          <a:p>
            <a:r>
              <a:rPr lang="en-US" dirty="0"/>
              <a:t>Volunteer for an existing farmer</a:t>
            </a:r>
          </a:p>
          <a:p>
            <a:pPr lvl="1"/>
            <a:r>
              <a:rPr lang="en-US" dirty="0"/>
              <a:t>Discuss your goals in advance</a:t>
            </a:r>
          </a:p>
          <a:p>
            <a:r>
              <a:rPr lang="en-US" dirty="0"/>
              <a:t>Work on your own at a small scale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4C4C1C-31BD-AA41-9C9D-C421A1635D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05773"/>
            <a:ext cx="4038600" cy="269581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A3BCB2D-058E-214C-B2DA-06A6AFA91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Getting More Experience</a:t>
            </a:r>
          </a:p>
        </p:txBody>
      </p:sp>
    </p:spTree>
    <p:extLst>
      <p:ext uri="{BB962C8B-B14F-4D97-AF65-F5344CB8AC3E}">
        <p14:creationId xmlns:p14="http://schemas.microsoft.com/office/powerpoint/2010/main" val="1622193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4FE794-E541-614A-ADAD-F1FE0373B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>
            <a:normAutofit/>
          </a:bodyPr>
          <a:lstStyle/>
          <a:p>
            <a:r>
              <a:rPr lang="en-US" sz="3600" dirty="0"/>
              <a:t>You love it</a:t>
            </a:r>
          </a:p>
          <a:p>
            <a:r>
              <a:rPr lang="en-US" sz="3600" dirty="0"/>
              <a:t>You can produce it</a:t>
            </a:r>
          </a:p>
          <a:p>
            <a:r>
              <a:rPr lang="en-US" sz="3600" dirty="0"/>
              <a:t>You can sell it for a reasonable profit</a:t>
            </a:r>
          </a:p>
          <a:p>
            <a:r>
              <a:rPr lang="en-US" sz="3600" dirty="0"/>
              <a:t>It allows you and your family to have the sort of life you want.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F64912-4C59-B947-8440-F7885CF38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676400"/>
            <a:ext cx="8229600" cy="914400"/>
          </a:xfrm>
        </p:spPr>
        <p:txBody>
          <a:bodyPr/>
          <a:lstStyle/>
          <a:p>
            <a:r>
              <a:rPr lang="en-US" dirty="0"/>
              <a:t>What’s the Right Fit?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240E0-0F37-FC41-9D96-21ED641FF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95400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69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887355-FA1C-3D48-A9E8-9892287AA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3680" y="2545429"/>
            <a:ext cx="5520091" cy="310505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44A8C59-7CC7-B540-8AB0-51FDAAE00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371599"/>
            <a:ext cx="4648200" cy="5257801"/>
          </a:xfrm>
        </p:spPr>
        <p:txBody>
          <a:bodyPr/>
          <a:lstStyle/>
          <a:p>
            <a:pPr algn="ctr"/>
            <a:r>
              <a:rPr lang="en-US" dirty="0"/>
              <a:t>Remember, a good idea doesn’t have to be a new idea; it just has to fit your needs, work on your land, pay the bills, and generate a profit.</a:t>
            </a:r>
          </a:p>
        </p:txBody>
      </p:sp>
    </p:spTree>
    <p:extLst>
      <p:ext uri="{BB962C8B-B14F-4D97-AF65-F5344CB8AC3E}">
        <p14:creationId xmlns:p14="http://schemas.microsoft.com/office/powerpoint/2010/main" val="4174949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1981200"/>
            <a:ext cx="8229600" cy="4724400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Garamond"/>
                <a:cs typeface="Garamond"/>
              </a:rPr>
              <a:t>Provides a listing of all </a:t>
            </a:r>
            <a:r>
              <a:rPr lang="en-US" sz="3200" b="1" dirty="0">
                <a:solidFill>
                  <a:schemeClr val="tx1"/>
                </a:solidFill>
                <a:latin typeface="Garamond"/>
                <a:cs typeface="Garamond"/>
              </a:rPr>
              <a:t>income</a:t>
            </a:r>
            <a:r>
              <a:rPr lang="en-US" sz="3200" dirty="0">
                <a:solidFill>
                  <a:schemeClr val="tx1"/>
                </a:solidFill>
                <a:latin typeface="Garamond"/>
                <a:cs typeface="Garamond"/>
              </a:rPr>
              <a:t> and </a:t>
            </a:r>
            <a:r>
              <a:rPr lang="en-US" sz="3200" b="1" dirty="0">
                <a:solidFill>
                  <a:schemeClr val="tx1"/>
                </a:solidFill>
                <a:latin typeface="Garamond"/>
                <a:cs typeface="Garamond"/>
              </a:rPr>
              <a:t>expenses</a:t>
            </a:r>
            <a:r>
              <a:rPr lang="en-US" sz="3200" dirty="0">
                <a:solidFill>
                  <a:schemeClr val="tx1"/>
                </a:solidFill>
                <a:latin typeface="Garamond"/>
                <a:cs typeface="Garamond"/>
              </a:rPr>
              <a:t> associated with a the production and marketing of a product.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Garamond"/>
                <a:cs typeface="Garamond"/>
              </a:rPr>
              <a:t>Includes estimates of yield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500" i="1" dirty="0">
                <a:solidFill>
                  <a:schemeClr val="tx1"/>
                </a:solidFill>
                <a:latin typeface="Garamond"/>
                <a:cs typeface="Garamond"/>
              </a:rPr>
              <a:t>per animal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500" i="1" dirty="0">
                <a:solidFill>
                  <a:schemeClr val="tx1"/>
                </a:solidFill>
                <a:latin typeface="Garamond"/>
                <a:cs typeface="Garamond"/>
              </a:rPr>
              <a:t>per acre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Garamond"/>
                <a:cs typeface="Garamond"/>
              </a:rPr>
              <a:t>Labor input (including owners)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Garamond"/>
                <a:cs typeface="Garamond"/>
              </a:rPr>
              <a:t>Cost of production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Garamond"/>
                <a:cs typeface="Garamond"/>
              </a:rPr>
              <a:t>Break even price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Garamond"/>
                <a:cs typeface="Garamond"/>
              </a:rPr>
              <a:t>Return to management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8229600" cy="609600"/>
          </a:xfrm>
        </p:spPr>
        <p:txBody>
          <a:bodyPr/>
          <a:lstStyle/>
          <a:p>
            <a:r>
              <a:rPr lang="en-US" sz="3200" b="1" dirty="0">
                <a:latin typeface="Garamond"/>
                <a:cs typeface="Garamond"/>
              </a:rPr>
              <a:t> </a:t>
            </a:r>
            <a:r>
              <a:rPr lang="en-US" sz="4000" b="1" dirty="0">
                <a:latin typeface="Garamond"/>
                <a:cs typeface="Garamond"/>
              </a:rPr>
              <a:t>Enterprise Budget : </a:t>
            </a:r>
            <a:endParaRPr lang="en-US" sz="3200" b="1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2133600"/>
            <a:ext cx="8229600" cy="419100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/>
                <a:cs typeface="Garamond"/>
              </a:rPr>
              <a:t>List the initial costs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  <a:latin typeface="Garamond"/>
                <a:cs typeface="Garamond"/>
              </a:rPr>
              <a:t>land preparation, seed, fertilizer, etc. OR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  <a:latin typeface="Garamond"/>
                <a:cs typeface="Garamond"/>
              </a:rPr>
              <a:t>purchase of animals, feed, etc.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/>
                <a:cs typeface="Garamond"/>
              </a:rPr>
              <a:t>Includes a portion of taxes or land ownership costs and equipment costs for production of that product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/>
                <a:cs typeface="Garamond"/>
              </a:rPr>
              <a:t>There may be situations where the first year costs are higher than for subsequent years (perennial crops) as establishment costs.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/>
                <a:cs typeface="Garamond"/>
              </a:rPr>
              <a:t>Let’s look at a couple of enterprise budgets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>
                <a:latin typeface="Garamond"/>
                <a:cs typeface="Garamond"/>
              </a:rPr>
              <a:t> Enterprise Budget :</a:t>
            </a:r>
          </a:p>
        </p:txBody>
      </p:sp>
    </p:spTree>
    <p:extLst>
      <p:ext uri="{BB962C8B-B14F-4D97-AF65-F5344CB8AC3E}">
        <p14:creationId xmlns:p14="http://schemas.microsoft.com/office/powerpoint/2010/main" val="3528826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E0AC68-EF5C-B347-A272-176189476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70" y="0"/>
            <a:ext cx="3035030" cy="19812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1295399"/>
            <a:ext cx="8686800" cy="5545667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254061"/>
                </a:solidFill>
                <a:latin typeface="Garamond" charset="0"/>
              </a:rPr>
              <a:t>Strawberries: Initial Resource Requirements</a:t>
            </a:r>
          </a:p>
          <a:p>
            <a:pPr algn="l"/>
            <a:r>
              <a:rPr lang="en-US" b="1" dirty="0">
                <a:solidFill>
                  <a:srgbClr val="254061"/>
                </a:solidFill>
                <a:latin typeface="Garamond" charset="0"/>
              </a:rPr>
              <a:t>  Land</a:t>
            </a:r>
          </a:p>
          <a:p>
            <a:pPr algn="l"/>
            <a:r>
              <a:rPr lang="en-US" b="1" dirty="0">
                <a:solidFill>
                  <a:srgbClr val="254061"/>
                </a:solidFill>
                <a:latin typeface="Garamond" charset="0"/>
              </a:rPr>
              <a:t>	</a:t>
            </a:r>
            <a:r>
              <a:rPr lang="en-US" dirty="0">
                <a:solidFill>
                  <a:srgbClr val="254061"/>
                </a:solidFill>
                <a:latin typeface="Garamond" charset="0"/>
              </a:rPr>
              <a:t>1 acre</a:t>
            </a:r>
          </a:p>
          <a:p>
            <a:pPr algn="l"/>
            <a:r>
              <a:rPr lang="en-US" b="1" dirty="0">
                <a:solidFill>
                  <a:srgbClr val="254061"/>
                </a:solidFill>
                <a:latin typeface="Garamond" charset="0"/>
              </a:rPr>
              <a:t>  Labor</a:t>
            </a:r>
          </a:p>
          <a:p>
            <a:pPr algn="l"/>
            <a:r>
              <a:rPr lang="en-US" dirty="0">
                <a:solidFill>
                  <a:srgbClr val="254061"/>
                </a:solidFill>
                <a:latin typeface="Garamond" charset="0"/>
              </a:rPr>
              <a:t>	Land preparation: 4 hours</a:t>
            </a:r>
          </a:p>
          <a:p>
            <a:pPr algn="l"/>
            <a:r>
              <a:rPr lang="en-US" dirty="0">
                <a:solidFill>
                  <a:srgbClr val="254061"/>
                </a:solidFill>
                <a:latin typeface="Garamond" charset="0"/>
              </a:rPr>
              <a:t>	Establishment: 60-65 hours</a:t>
            </a:r>
          </a:p>
          <a:p>
            <a:pPr algn="l"/>
            <a:r>
              <a:rPr lang="en-US" dirty="0">
                <a:solidFill>
                  <a:srgbClr val="254061"/>
                </a:solidFill>
                <a:latin typeface="Garamond" charset="0"/>
              </a:rPr>
              <a:t>	Production (year 1): 55-60 hours</a:t>
            </a:r>
          </a:p>
          <a:p>
            <a:pPr algn="l"/>
            <a:r>
              <a:rPr lang="en-US" dirty="0">
                <a:solidFill>
                  <a:srgbClr val="254061"/>
                </a:solidFill>
                <a:latin typeface="Garamond" charset="0"/>
              </a:rPr>
              <a:t>	Custom harvest labor (mature):  $4,000 - $6,000</a:t>
            </a:r>
          </a:p>
          <a:p>
            <a:pPr algn="l"/>
            <a:r>
              <a:rPr lang="en-US" b="1" dirty="0">
                <a:solidFill>
                  <a:srgbClr val="254061"/>
                </a:solidFill>
                <a:latin typeface="Garamond" charset="0"/>
              </a:rPr>
              <a:t>  Capital</a:t>
            </a:r>
          </a:p>
          <a:p>
            <a:pPr algn="l"/>
            <a:r>
              <a:rPr lang="en-US" dirty="0">
                <a:solidFill>
                  <a:srgbClr val="254061"/>
                </a:solidFill>
                <a:latin typeface="Garamond" charset="0"/>
              </a:rPr>
              <a:t>	Land Preparation: $300 - $400</a:t>
            </a:r>
          </a:p>
          <a:p>
            <a:pPr algn="l"/>
            <a:r>
              <a:rPr lang="en-US" dirty="0">
                <a:solidFill>
                  <a:srgbClr val="254061"/>
                </a:solidFill>
                <a:latin typeface="Garamond" charset="0"/>
              </a:rPr>
              <a:t>	Strawberry Plants: $900 (dormant crowns) - $4,000 (plugs)</a:t>
            </a:r>
          </a:p>
          <a:p>
            <a:pPr algn="l"/>
            <a:r>
              <a:rPr lang="en-US" dirty="0">
                <a:solidFill>
                  <a:srgbClr val="254061"/>
                </a:solidFill>
                <a:latin typeface="Garamond" charset="0"/>
              </a:rPr>
              <a:t>	Mulch: $180 - $300 (each year)</a:t>
            </a:r>
          </a:p>
          <a:p>
            <a:pPr algn="l"/>
            <a:r>
              <a:rPr lang="en-US" dirty="0">
                <a:solidFill>
                  <a:srgbClr val="254061"/>
                </a:solidFill>
                <a:latin typeface="Garamond" charset="0"/>
              </a:rPr>
              <a:t>	Other: $100 (fuel, repairs, maintenance, machinery depreciation)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" y="38100"/>
            <a:ext cx="2971800" cy="12573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aramond"/>
                <a:cs typeface="Garamond"/>
              </a:rPr>
              <a:t>An Enterprise Budget Example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81200" y="6564069"/>
            <a:ext cx="7162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254061"/>
                </a:solidFill>
                <a:latin typeface="Garamond" charset="0"/>
              </a:rPr>
              <a:t>Courtesy of Penn State</a:t>
            </a:r>
            <a:r>
              <a:rPr lang="ja-JP" altLang="en-US" sz="1200" dirty="0">
                <a:solidFill>
                  <a:srgbClr val="254061"/>
                </a:solidFill>
                <a:latin typeface="Garamond" charset="0"/>
              </a:rPr>
              <a:t>’</a:t>
            </a:r>
            <a:r>
              <a:rPr lang="en-US" sz="1200" dirty="0">
                <a:solidFill>
                  <a:srgbClr val="254061"/>
                </a:solidFill>
                <a:latin typeface="Garamond" charset="0"/>
              </a:rPr>
              <a:t>s College of Agricultural Sciences: </a:t>
            </a:r>
            <a:r>
              <a:rPr lang="en-US" sz="1200" b="1" dirty="0">
                <a:solidFill>
                  <a:srgbClr val="254061"/>
                </a:solidFill>
                <a:latin typeface="Garamond" charset="0"/>
              </a:rPr>
              <a:t>Strawberry Production </a:t>
            </a:r>
            <a:r>
              <a:rPr lang="en-US" sz="1200" b="1" dirty="0" err="1">
                <a:solidFill>
                  <a:srgbClr val="254061"/>
                </a:solidFill>
                <a:latin typeface="Garamond" charset="0"/>
              </a:rPr>
              <a:t>agalternatives.aers.psu.edu</a:t>
            </a:r>
            <a:endParaRPr lang="en-US" sz="1200" dirty="0">
              <a:solidFill>
                <a:srgbClr val="254061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023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6762EB2-EEAB-1C4B-91C9-99DAE31D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70" y="0"/>
            <a:ext cx="3035030" cy="1981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8345E1A-4D3F-C643-9512-A9D19F2E2F38}"/>
              </a:ext>
            </a:extLst>
          </p:cNvPr>
          <p:cNvGrpSpPr/>
          <p:nvPr/>
        </p:nvGrpSpPr>
        <p:grpSpPr>
          <a:xfrm>
            <a:off x="609600" y="-76200"/>
            <a:ext cx="7772400" cy="6934200"/>
            <a:chOff x="1371600" y="1219200"/>
            <a:chExt cx="6553200" cy="5638800"/>
          </a:xfrm>
        </p:grpSpPr>
        <p:graphicFrame>
          <p:nvGraphicFramePr>
            <p:cNvPr id="4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0047999"/>
                </p:ext>
              </p:extLst>
            </p:nvPr>
          </p:nvGraphicFramePr>
          <p:xfrm>
            <a:off x="1371600" y="1295400"/>
            <a:ext cx="6533559" cy="556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5" name="Acrobat Document" r:id="rId4" imgW="4933333" imgH="4200000" progId="AcroExch.Document.7">
                    <p:embed/>
                  </p:oleObj>
                </mc:Choice>
                <mc:Fallback>
                  <p:oleObj name="Acrobat Document" r:id="rId4" imgW="4933333" imgH="420000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1295400"/>
                          <a:ext cx="6533559" cy="556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Oval 16"/>
            <p:cNvSpPr>
              <a:spLocks noChangeArrowheads="1"/>
            </p:cNvSpPr>
            <p:nvPr/>
          </p:nvSpPr>
          <p:spPr bwMode="auto">
            <a:xfrm>
              <a:off x="6858000" y="1219200"/>
              <a:ext cx="10668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18"/>
            <p:cNvSpPr>
              <a:spLocks noChangeArrowheads="1"/>
            </p:cNvSpPr>
            <p:nvPr/>
          </p:nvSpPr>
          <p:spPr bwMode="auto">
            <a:xfrm>
              <a:off x="5791200" y="4648200"/>
              <a:ext cx="11430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19"/>
            <p:cNvSpPr>
              <a:spLocks noChangeArrowheads="1"/>
            </p:cNvSpPr>
            <p:nvPr/>
          </p:nvSpPr>
          <p:spPr bwMode="auto">
            <a:xfrm>
              <a:off x="4724400" y="5486400"/>
              <a:ext cx="9144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5867400" y="6451600"/>
              <a:ext cx="9144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6079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45E1437-5139-9549-9DA6-50563C950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70" y="0"/>
            <a:ext cx="3035030" cy="1981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1A490C0-B823-674F-B0BB-EAD589910D08}"/>
              </a:ext>
            </a:extLst>
          </p:cNvPr>
          <p:cNvGrpSpPr/>
          <p:nvPr/>
        </p:nvGrpSpPr>
        <p:grpSpPr>
          <a:xfrm>
            <a:off x="914400" y="76200"/>
            <a:ext cx="7391400" cy="6858000"/>
            <a:chOff x="1752600" y="1295400"/>
            <a:chExt cx="5943600" cy="5562600"/>
          </a:xfrm>
        </p:grpSpPr>
        <p:graphicFrame>
          <p:nvGraphicFramePr>
            <p:cNvPr id="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507833"/>
                </p:ext>
              </p:extLst>
            </p:nvPr>
          </p:nvGraphicFramePr>
          <p:xfrm>
            <a:off x="1752600" y="1295400"/>
            <a:ext cx="5867400" cy="5517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8" name="Acrobat Document" r:id="rId4" imgW="4944165" imgH="4648849" progId="AcroExch.Document.7">
                    <p:embed/>
                  </p:oleObj>
                </mc:Choice>
                <mc:Fallback>
                  <p:oleObj name="Acrobat Document" r:id="rId4" imgW="4944165" imgH="4648849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1295400"/>
                          <a:ext cx="5867400" cy="5517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6705600" y="1295400"/>
              <a:ext cx="9906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4724400" y="3429000"/>
              <a:ext cx="9144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5715000" y="4724400"/>
              <a:ext cx="9906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4724400" y="5638800"/>
              <a:ext cx="9144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0"/>
            <p:cNvSpPr>
              <a:spLocks noChangeArrowheads="1"/>
            </p:cNvSpPr>
            <p:nvPr/>
          </p:nvSpPr>
          <p:spPr bwMode="auto">
            <a:xfrm>
              <a:off x="5715000" y="6477000"/>
              <a:ext cx="9144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6181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352800" y="2362200"/>
            <a:ext cx="9906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724400" y="3429000"/>
            <a:ext cx="9144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715000" y="4724400"/>
            <a:ext cx="9906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804192"/>
              </p:ext>
            </p:extLst>
          </p:nvPr>
        </p:nvGraphicFramePr>
        <p:xfrm>
          <a:off x="0" y="2057400"/>
          <a:ext cx="9144000" cy="347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Acrobat Document" r:id="rId3" imgW="4944165" imgH="1876190" progId="AcroExch.Document.7">
                  <p:embed/>
                </p:oleObj>
              </mc:Choice>
              <mc:Fallback>
                <p:oleObj name="Acrobat Document" r:id="rId3" imgW="4944165" imgH="187619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57400"/>
                        <a:ext cx="9144000" cy="347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3352800" y="2438400"/>
            <a:ext cx="9144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" y="14478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4061"/>
                </a:solidFill>
                <a:latin typeface="Garamond" charset="0"/>
              </a:rPr>
              <a:t>Returns on Matted Row (June-bearing) Harvested Fruit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0" y="6564068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254061"/>
                </a:solidFill>
                <a:latin typeface="Garamond" charset="0"/>
              </a:rPr>
              <a:t>Courtesy of Penn State</a:t>
            </a:r>
            <a:r>
              <a:rPr lang="ja-JP" altLang="en-US" sz="1200" dirty="0">
                <a:solidFill>
                  <a:srgbClr val="254061"/>
                </a:solidFill>
                <a:latin typeface="Garamond" charset="0"/>
              </a:rPr>
              <a:t>’</a:t>
            </a:r>
            <a:r>
              <a:rPr lang="en-US" sz="1200" dirty="0">
                <a:solidFill>
                  <a:srgbClr val="254061"/>
                </a:solidFill>
                <a:latin typeface="Garamond" charset="0"/>
              </a:rPr>
              <a:t>s College of Agricultural Sciences: </a:t>
            </a:r>
            <a:r>
              <a:rPr lang="en-US" sz="1200" b="1" dirty="0">
                <a:solidFill>
                  <a:srgbClr val="254061"/>
                </a:solidFill>
                <a:latin typeface="Garamond" charset="0"/>
              </a:rPr>
              <a:t>Strawberry Production </a:t>
            </a:r>
            <a:r>
              <a:rPr lang="en-US" sz="1200" b="1" dirty="0" err="1">
                <a:solidFill>
                  <a:srgbClr val="254061"/>
                </a:solidFill>
                <a:latin typeface="Garamond" charset="0"/>
              </a:rPr>
              <a:t>agalternatives.aers.psu.edu</a:t>
            </a:r>
            <a:endParaRPr lang="en-US" sz="1200" dirty="0">
              <a:solidFill>
                <a:srgbClr val="254061"/>
              </a:solidFill>
              <a:latin typeface="Garamond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94AED4-97CE-BF41-B73D-E146DDC54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70" y="0"/>
            <a:ext cx="303503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8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A5D6C3-C5B3-024A-AE4A-3B06911F7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 are your interests</a:t>
            </a:r>
          </a:p>
          <a:p>
            <a:pPr lvl="1"/>
            <a:r>
              <a:rPr lang="en-US" dirty="0"/>
              <a:t>Multiple enterprises</a:t>
            </a:r>
          </a:p>
          <a:p>
            <a:r>
              <a:rPr lang="en-US" dirty="0"/>
              <a:t>What are your resources</a:t>
            </a:r>
          </a:p>
          <a:p>
            <a:pPr lvl="1"/>
            <a:r>
              <a:rPr lang="en-US" dirty="0"/>
              <a:t>Land</a:t>
            </a:r>
          </a:p>
          <a:p>
            <a:pPr lvl="1"/>
            <a:r>
              <a:rPr lang="en-US" dirty="0"/>
              <a:t>Equipment</a:t>
            </a:r>
          </a:p>
          <a:p>
            <a:pPr lvl="1"/>
            <a:r>
              <a:rPr lang="en-US" dirty="0"/>
              <a:t>Labor</a:t>
            </a:r>
          </a:p>
          <a:p>
            <a:pPr lvl="1"/>
            <a:r>
              <a:rPr lang="en-US" dirty="0"/>
              <a:t>Experience, skill &amp; knowledge</a:t>
            </a:r>
          </a:p>
          <a:p>
            <a:pPr lvl="1"/>
            <a:r>
              <a:rPr lang="en-US" dirty="0"/>
              <a:t>Available Money - capital</a:t>
            </a:r>
          </a:p>
          <a:p>
            <a:pPr lvl="1"/>
            <a:r>
              <a:rPr lang="en-US" dirty="0"/>
              <a:t>Potential profit</a:t>
            </a:r>
          </a:p>
          <a:p>
            <a:pPr lvl="1"/>
            <a:r>
              <a:rPr lang="en-US" dirty="0"/>
              <a:t>Available markets</a:t>
            </a:r>
          </a:p>
          <a:p>
            <a:pPr lvl="1"/>
            <a:endParaRPr lang="en-US" dirty="0"/>
          </a:p>
          <a:p>
            <a:r>
              <a:rPr lang="en-US" dirty="0"/>
              <a:t>Business plan will help justify investment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8F1637-3FB1-EA4F-BB29-D04F27C981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8F918-D215-7F49-9F04-9D90CDF4F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23" y="2209800"/>
            <a:ext cx="412287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91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4478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4061"/>
                </a:solidFill>
                <a:latin typeface="Garamond" charset="0"/>
              </a:rPr>
              <a:t>Returns on </a:t>
            </a:r>
            <a:r>
              <a:rPr lang="en-US" sz="2400" b="1" dirty="0" err="1">
                <a:solidFill>
                  <a:srgbClr val="254061"/>
                </a:solidFill>
                <a:latin typeface="Garamond" charset="0"/>
              </a:rPr>
              <a:t>Plasticulture</a:t>
            </a:r>
            <a:r>
              <a:rPr lang="en-US" sz="2400" b="1" dirty="0">
                <a:solidFill>
                  <a:srgbClr val="254061"/>
                </a:solidFill>
                <a:latin typeface="Garamond" charset="0"/>
              </a:rPr>
              <a:t> Harvested Fruit</a:t>
            </a: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756118"/>
              </p:ext>
            </p:extLst>
          </p:nvPr>
        </p:nvGraphicFramePr>
        <p:xfrm>
          <a:off x="16933" y="2209800"/>
          <a:ext cx="9144000" cy="347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Acrobat Document" r:id="rId3" imgW="4944165" imgH="1876190" progId="AcroExch.Document.7">
                  <p:embed/>
                </p:oleObj>
              </mc:Choice>
              <mc:Fallback>
                <p:oleObj name="Acrobat Document" r:id="rId3" imgW="4944165" imgH="187619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3" y="2209800"/>
                        <a:ext cx="9144000" cy="347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4724400" y="2743200"/>
            <a:ext cx="20574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6564068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254061"/>
                </a:solidFill>
                <a:latin typeface="Garamond" charset="0"/>
              </a:rPr>
              <a:t>Courtesy of Penn State</a:t>
            </a:r>
            <a:r>
              <a:rPr lang="ja-JP" altLang="en-US" sz="1200" dirty="0">
                <a:solidFill>
                  <a:srgbClr val="254061"/>
                </a:solidFill>
                <a:latin typeface="Garamond" charset="0"/>
              </a:rPr>
              <a:t>’</a:t>
            </a:r>
            <a:r>
              <a:rPr lang="en-US" sz="1200" dirty="0">
                <a:solidFill>
                  <a:srgbClr val="254061"/>
                </a:solidFill>
                <a:latin typeface="Garamond" charset="0"/>
              </a:rPr>
              <a:t>s College of Agricultural Sciences: </a:t>
            </a:r>
            <a:r>
              <a:rPr lang="en-US" sz="1200" b="1" dirty="0">
                <a:solidFill>
                  <a:srgbClr val="254061"/>
                </a:solidFill>
                <a:latin typeface="Garamond" charset="0"/>
              </a:rPr>
              <a:t>Strawberry Production </a:t>
            </a:r>
            <a:r>
              <a:rPr lang="en-US" sz="1200" b="1" dirty="0" err="1">
                <a:solidFill>
                  <a:srgbClr val="254061"/>
                </a:solidFill>
                <a:latin typeface="Garamond" charset="0"/>
              </a:rPr>
              <a:t>agalternatives.aers.psu.edu</a:t>
            </a:r>
            <a:endParaRPr lang="en-US" sz="1200" dirty="0">
              <a:solidFill>
                <a:srgbClr val="254061"/>
              </a:solidFill>
              <a:latin typeface="Garamond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578F7-4AA5-834D-AA67-51CFD821E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70" y="0"/>
            <a:ext cx="303503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68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1307525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54061"/>
                </a:solidFill>
                <a:latin typeface="Garamond" charset="0"/>
              </a:rPr>
              <a:t>Strawberries: The Bottom 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088395"/>
            <a:ext cx="8305800" cy="425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254061"/>
                </a:solidFill>
                <a:latin typeface="Garamond" charset="0"/>
              </a:rPr>
              <a:t>Establishment Costs (Years 1 &amp; maybe 2)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254061"/>
                </a:solidFill>
                <a:latin typeface="Garamond" charset="0"/>
              </a:rPr>
              <a:t>- $3,500 - $7,800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srgbClr val="254061"/>
                </a:solidFill>
                <a:latin typeface="Garamond" charset="0"/>
              </a:rPr>
              <a:t> Land prep, plants, irrigation, etc.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srgbClr val="254061"/>
                </a:solidFill>
                <a:latin typeface="Garamond" charset="0"/>
              </a:rPr>
              <a:t> Labor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sz="2800" dirty="0">
              <a:solidFill>
                <a:srgbClr val="254061"/>
              </a:solidFill>
              <a:latin typeface="Garamond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254061"/>
                </a:solidFill>
                <a:latin typeface="Garamond" charset="0"/>
              </a:rPr>
              <a:t>Mature Plantings (Years 2 +)</a:t>
            </a:r>
          </a:p>
          <a:p>
            <a:pPr lvl="1">
              <a:lnSpc>
                <a:spcPct val="7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254061"/>
                </a:solidFill>
                <a:latin typeface="Garamond" charset="0"/>
              </a:rPr>
              <a:t>- $9,300* </a:t>
            </a:r>
          </a:p>
          <a:p>
            <a:pPr lvl="1">
              <a:lnSpc>
                <a:spcPct val="7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254061"/>
                </a:solidFill>
                <a:latin typeface="Garamond" charset="0"/>
              </a:rPr>
              <a:t>*Most of this is labor and packaging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6564068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254061"/>
                </a:solidFill>
                <a:latin typeface="Garamond" charset="0"/>
              </a:rPr>
              <a:t>Courtesy of Penn State</a:t>
            </a:r>
            <a:r>
              <a:rPr lang="ja-JP" altLang="en-US" sz="1200" dirty="0">
                <a:solidFill>
                  <a:srgbClr val="254061"/>
                </a:solidFill>
                <a:latin typeface="Garamond" charset="0"/>
              </a:rPr>
              <a:t>’</a:t>
            </a:r>
            <a:r>
              <a:rPr lang="en-US" sz="1200" dirty="0">
                <a:solidFill>
                  <a:srgbClr val="254061"/>
                </a:solidFill>
                <a:latin typeface="Garamond" charset="0"/>
              </a:rPr>
              <a:t>s College of Agricultural Sciences: </a:t>
            </a:r>
            <a:r>
              <a:rPr lang="en-US" sz="1200" b="1" dirty="0">
                <a:solidFill>
                  <a:srgbClr val="254061"/>
                </a:solidFill>
                <a:latin typeface="Garamond" charset="0"/>
              </a:rPr>
              <a:t>Strawberry Production </a:t>
            </a:r>
            <a:r>
              <a:rPr lang="en-US" sz="1200" b="1" dirty="0" err="1">
                <a:solidFill>
                  <a:srgbClr val="254061"/>
                </a:solidFill>
                <a:latin typeface="Garamond" charset="0"/>
              </a:rPr>
              <a:t>agalternatives.aers.psu.edu</a:t>
            </a:r>
            <a:endParaRPr lang="en-US" sz="1200" dirty="0">
              <a:solidFill>
                <a:srgbClr val="254061"/>
              </a:solidFill>
              <a:latin typeface="Garamond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0E803-51DD-314A-8692-5020A500C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70" y="0"/>
            <a:ext cx="303503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2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6564068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254061"/>
                </a:solidFill>
                <a:latin typeface="Garamond" charset="0"/>
              </a:rPr>
              <a:t>Courtesy of Penn State</a:t>
            </a:r>
            <a:r>
              <a:rPr lang="ja-JP" altLang="en-US" sz="1200" dirty="0">
                <a:solidFill>
                  <a:srgbClr val="254061"/>
                </a:solidFill>
                <a:latin typeface="Garamond" charset="0"/>
              </a:rPr>
              <a:t>’</a:t>
            </a:r>
            <a:r>
              <a:rPr lang="en-US" sz="1200" dirty="0">
                <a:solidFill>
                  <a:srgbClr val="254061"/>
                </a:solidFill>
                <a:latin typeface="Garamond" charset="0"/>
              </a:rPr>
              <a:t>s College of Agricultural Sciences: </a:t>
            </a:r>
            <a:r>
              <a:rPr lang="en-US" sz="1200" b="1" dirty="0">
                <a:solidFill>
                  <a:srgbClr val="254061"/>
                </a:solidFill>
                <a:latin typeface="Garamond" charset="0"/>
              </a:rPr>
              <a:t>Strawberry Production </a:t>
            </a:r>
            <a:r>
              <a:rPr lang="en-US" sz="1200" b="1" dirty="0" err="1">
                <a:solidFill>
                  <a:srgbClr val="254061"/>
                </a:solidFill>
                <a:latin typeface="Garamond" charset="0"/>
              </a:rPr>
              <a:t>agalternatives.aers.psu.edu</a:t>
            </a:r>
            <a:endParaRPr lang="en-US" sz="1200" dirty="0">
              <a:solidFill>
                <a:srgbClr val="254061"/>
              </a:solidFill>
              <a:latin typeface="Garamond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DFBCBC-5C8D-2D4B-B69B-14985C6D66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54061"/>
                </a:solidFill>
                <a:latin typeface="Garamond" charset="0"/>
              </a:rPr>
              <a:t>Strawberries: </a:t>
            </a:r>
            <a:r>
              <a:rPr lang="en-US" b="1" u="sng" dirty="0">
                <a:solidFill>
                  <a:srgbClr val="254061"/>
                </a:solidFill>
                <a:latin typeface="Garamond" charset="0"/>
              </a:rPr>
              <a:t>Net returns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F573F-0350-0C42-8E83-8DC65E549A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419600" cy="3992563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b="1" dirty="0">
                <a:solidFill>
                  <a:srgbClr val="254061"/>
                </a:solidFill>
                <a:latin typeface="Garamond" charset="0"/>
              </a:rPr>
              <a:t>Matted Row (June Bearing)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>
                <a:solidFill>
                  <a:srgbClr val="254061"/>
                </a:solidFill>
                <a:latin typeface="Garamond" charset="0"/>
              </a:rPr>
              <a:t>$2,400 - $19,000/acre</a:t>
            </a:r>
          </a:p>
          <a:p>
            <a:pPr lvl="1">
              <a:lnSpc>
                <a:spcPct val="7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254061"/>
                </a:solidFill>
                <a:latin typeface="Garamond" charset="0"/>
              </a:rPr>
              <a:t>Dependent upon: </a:t>
            </a: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254061"/>
                </a:solidFill>
                <a:latin typeface="Garamond" charset="0"/>
              </a:rPr>
              <a:t>Yield (8,000 -    12,600 lbs./acre)</a:t>
            </a: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254061"/>
                </a:solidFill>
                <a:latin typeface="Garamond" charset="0"/>
              </a:rPr>
              <a:t>Price ($1.43 - $2.50/lb.)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F3A880-872C-9846-81BC-63F94D822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4038600" cy="4144963"/>
          </a:xfrm>
        </p:spPr>
        <p:txBody>
          <a:bodyPr/>
          <a:lstStyle/>
          <a:p>
            <a:pPr marL="0" lv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sz="3200" b="1" dirty="0" err="1">
                <a:solidFill>
                  <a:srgbClr val="254061"/>
                </a:solidFill>
                <a:latin typeface="Garamond" charset="0"/>
                <a:ea typeface="ＭＳ Ｐゴシック" charset="0"/>
                <a:cs typeface="ＭＳ Ｐゴシック" charset="0"/>
              </a:rPr>
              <a:t>Plasticulture</a:t>
            </a:r>
            <a:r>
              <a:rPr lang="en-US" sz="3200" b="1" dirty="0">
                <a:solidFill>
                  <a:srgbClr val="254061"/>
                </a:solidFill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254061"/>
                </a:solidFill>
                <a:latin typeface="Garamond" charset="0"/>
                <a:ea typeface="ＭＳ Ｐゴシック" charset="0"/>
                <a:cs typeface="ＭＳ Ｐゴシック" charset="0"/>
              </a:rPr>
              <a:t>$1,425 - $26,165/ acre</a:t>
            </a:r>
          </a:p>
          <a:p>
            <a:pPr lvl="1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254061"/>
                </a:solidFill>
                <a:latin typeface="Garamond" charset="0"/>
                <a:ea typeface="ＭＳ Ｐゴシック" charset="0"/>
                <a:cs typeface="ＭＳ Ｐゴシック" charset="0"/>
              </a:rPr>
              <a:t>Dependent upon: </a:t>
            </a:r>
          </a:p>
          <a:p>
            <a:pPr lvl="2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254061"/>
                </a:solidFill>
                <a:latin typeface="Garamond" charset="0"/>
                <a:ea typeface="ＭＳ Ｐゴシック" charset="0"/>
                <a:cs typeface="ＭＳ Ｐゴシック" charset="0"/>
              </a:rPr>
              <a:t>Yield (9,800 - 14,000 lbs./acre)</a:t>
            </a:r>
          </a:p>
          <a:p>
            <a:pPr lvl="2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254061"/>
                </a:solidFill>
                <a:latin typeface="Garamond" charset="0"/>
                <a:ea typeface="ＭＳ Ｐゴシック" charset="0"/>
                <a:cs typeface="ＭＳ Ｐゴシック" charset="0"/>
              </a:rPr>
              <a:t>Price ($1.79 - $3.21/lb.)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DC2360-219E-0547-A5CC-3A1A7107F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70" y="0"/>
            <a:ext cx="303503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76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5B80582-382F-864E-AADB-25FC99248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03542"/>
            <a:ext cx="8686800" cy="428454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451BEF9-2666-FD4F-B2B3-BC631E06F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Beef Cow-Calf Budget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19C4E97-C41F-3D4A-A76F-956E454E6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28" y="0"/>
            <a:ext cx="2750372" cy="198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68F75F-2D20-A743-AAEF-DE5DC70836D5}"/>
              </a:ext>
            </a:extLst>
          </p:cNvPr>
          <p:cNvSpPr txBox="1"/>
          <p:nvPr/>
        </p:nvSpPr>
        <p:spPr>
          <a:xfrm>
            <a:off x="457200" y="6248400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Courtesy of Oklahoma State Ag Economics Extension http://</a:t>
            </a:r>
            <a:r>
              <a:rPr lang="en-US" sz="1600" i="1" dirty="0" err="1"/>
              <a:t>agecon.okstate.edu</a:t>
            </a:r>
            <a:r>
              <a:rPr lang="en-US" sz="1600" i="1" dirty="0"/>
              <a:t>/budgets/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C1D755-6C34-6D4C-8B97-CF650284B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3009898"/>
            <a:ext cx="4470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37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05E2E31-C265-B543-B7D6-831BADDBD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1" y="2438400"/>
            <a:ext cx="8895957" cy="35052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451BEF9-2666-FD4F-B2B3-BC631E06F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Beef Cow-Calf Budget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19C4E97-C41F-3D4A-A76F-956E454E6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28" y="0"/>
            <a:ext cx="2750372" cy="1981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CD0FB5-C83A-1740-A93A-393BAA6DBE04}"/>
              </a:ext>
            </a:extLst>
          </p:cNvPr>
          <p:cNvSpPr/>
          <p:nvPr/>
        </p:nvSpPr>
        <p:spPr>
          <a:xfrm>
            <a:off x="7010400" y="2514600"/>
            <a:ext cx="758414" cy="28194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25717C-7BB6-3A40-833F-B5BD7F06A4E1}"/>
              </a:ext>
            </a:extLst>
          </p:cNvPr>
          <p:cNvCxnSpPr/>
          <p:nvPr/>
        </p:nvCxnSpPr>
        <p:spPr>
          <a:xfrm flipH="1">
            <a:off x="6172200" y="4800600"/>
            <a:ext cx="838200" cy="53340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018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06B8F-B35F-CA4C-B5F2-CDB40E39E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5" y="2209800"/>
            <a:ext cx="8410470" cy="41148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451BEF9-2666-FD4F-B2B3-BC631E06F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Beef Cow-Calf Budget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19C4E97-C41F-3D4A-A76F-956E454E6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28" y="0"/>
            <a:ext cx="275037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38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591DEE-EAFA-3C41-B347-94265B55AA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C2FF-1B2D-E946-8467-30A1AAF9E4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51BEF9-2666-FD4F-B2B3-BC631E06F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Beef Cow-Calf Budget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19C4E97-C41F-3D4A-A76F-956E454E6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28" y="0"/>
            <a:ext cx="275037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9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591DEE-EAFA-3C41-B347-94265B55AA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C2FF-1B2D-E946-8467-30A1AAF9E4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51BEF9-2666-FD4F-B2B3-BC631E06F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Beef Cow-Calf Budget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19C4E97-C41F-3D4A-A76F-956E454E6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28" y="0"/>
            <a:ext cx="275037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38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591DEE-EAFA-3C41-B347-94265B55AA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C2FF-1B2D-E946-8467-30A1AAF9E4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51BEF9-2666-FD4F-B2B3-BC631E06F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Beef Cow-Calf Budget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19C4E97-C41F-3D4A-A76F-956E454E6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28" y="0"/>
            <a:ext cx="275037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52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591DEE-EAFA-3C41-B347-94265B55AA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C2FF-1B2D-E946-8467-30A1AAF9E4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51BEF9-2666-FD4F-B2B3-BC631E06F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Beef Cow-Calf Budget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19C4E97-C41F-3D4A-A76F-956E454E6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28" y="0"/>
            <a:ext cx="275037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7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60617B-8030-D345-9885-5429D04F7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144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Categories</a:t>
            </a:r>
          </a:p>
          <a:p>
            <a:pPr lvl="1"/>
            <a:r>
              <a:rPr lang="en-US" dirty="0"/>
              <a:t>Physical</a:t>
            </a:r>
          </a:p>
          <a:p>
            <a:pPr lvl="1"/>
            <a:r>
              <a:rPr lang="en-US" dirty="0"/>
              <a:t>Marketing</a:t>
            </a:r>
          </a:p>
          <a:p>
            <a:pPr lvl="1"/>
            <a:r>
              <a:rPr lang="en-US" dirty="0"/>
              <a:t>Management &amp; Labor</a:t>
            </a:r>
          </a:p>
          <a:p>
            <a:pPr lvl="1"/>
            <a:r>
              <a:rPr lang="en-US" dirty="0"/>
              <a:t>By-product</a:t>
            </a:r>
          </a:p>
          <a:p>
            <a:pPr lvl="1"/>
            <a:r>
              <a:rPr lang="en-US" dirty="0"/>
              <a:t>Financial</a:t>
            </a:r>
          </a:p>
          <a:p>
            <a:r>
              <a:rPr lang="en-US" dirty="0"/>
              <a:t>Farming Alternatives publication</a:t>
            </a:r>
          </a:p>
          <a:p>
            <a:r>
              <a:rPr lang="en-US" dirty="0"/>
              <a:t>ATTRA’s Evaluating a Farming Enterprise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7E13AA-6E9E-FD47-9903-7DD3745F68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68500"/>
            <a:ext cx="3155950" cy="408874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C027C4-A6B9-4242-8E61-B024A73E39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Resource Evaluation</a:t>
            </a:r>
          </a:p>
        </p:txBody>
      </p:sp>
    </p:spTree>
    <p:extLst>
      <p:ext uri="{BB962C8B-B14F-4D97-AF65-F5344CB8AC3E}">
        <p14:creationId xmlns:p14="http://schemas.microsoft.com/office/powerpoint/2010/main" val="3281465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591DEE-EAFA-3C41-B347-94265B55AA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C2FF-1B2D-E946-8467-30A1AAF9E4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51BEF9-2666-FD4F-B2B3-BC631E06F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Beef Cow-Calf Budget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19C4E97-C41F-3D4A-A76F-956E454E6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28" y="0"/>
            <a:ext cx="275037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35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591DEE-EAFA-3C41-B347-94265B55AA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C2FF-1B2D-E946-8467-30A1AAF9E4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51BEF9-2666-FD4F-B2B3-BC631E06F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Beef Cow-Calf Budget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19C4E97-C41F-3D4A-A76F-956E454E6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28" y="0"/>
            <a:ext cx="275037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8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4E413D-734B-9E44-9B7B-0133FCE22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9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Look for underutilized resources</a:t>
            </a:r>
          </a:p>
          <a:p>
            <a:pPr lvl="1"/>
            <a:r>
              <a:rPr lang="en-US" dirty="0"/>
              <a:t>Room for growth</a:t>
            </a:r>
          </a:p>
          <a:p>
            <a:r>
              <a:rPr lang="en-US" dirty="0"/>
              <a:t>What are limiting resources?</a:t>
            </a:r>
          </a:p>
          <a:p>
            <a:r>
              <a:rPr lang="en-US" dirty="0"/>
              <a:t>What resources are at capacity?</a:t>
            </a:r>
          </a:p>
          <a:p>
            <a:r>
              <a:rPr lang="en-US" dirty="0"/>
              <a:t>What might you be able to find a way around?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EFE79D-E443-AB46-B6A4-B5768CA1FE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5879" y="2651721"/>
            <a:ext cx="4144963" cy="310872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5E830B-6FF3-FD4F-964B-CADDA3227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 – Resource Evaluation	</a:t>
            </a:r>
          </a:p>
        </p:txBody>
      </p:sp>
    </p:spTree>
    <p:extLst>
      <p:ext uri="{BB962C8B-B14F-4D97-AF65-F5344CB8AC3E}">
        <p14:creationId xmlns:p14="http://schemas.microsoft.com/office/powerpoint/2010/main" val="2177062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DE9FA8-0CBC-E34E-880C-2ED9F354C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62200"/>
            <a:ext cx="8382000" cy="3763963"/>
          </a:xfrm>
        </p:spPr>
        <p:txBody>
          <a:bodyPr/>
          <a:lstStyle/>
          <a:p>
            <a:r>
              <a:rPr lang="en-US" dirty="0"/>
              <a:t>Penn State’s Ag Alternatives Website – 90 listings</a:t>
            </a:r>
          </a:p>
          <a:p>
            <a:pPr lvl="1"/>
            <a:r>
              <a:rPr lang="en-US" dirty="0">
                <a:hlinkClick r:id="rId2"/>
              </a:rPr>
              <a:t>https://extension.psu.edu/business-and-operations/business-management/ag-alternatives</a:t>
            </a:r>
            <a:r>
              <a:rPr lang="en-US" dirty="0"/>
              <a:t> </a:t>
            </a:r>
          </a:p>
          <a:p>
            <a:r>
              <a:rPr lang="en-US" dirty="0"/>
              <a:t>Missouri Alternatives Center </a:t>
            </a:r>
          </a:p>
          <a:p>
            <a:pPr lvl="1"/>
            <a:r>
              <a:rPr lang="en-US" dirty="0"/>
              <a:t>from Agribusiness to Worms</a:t>
            </a:r>
          </a:p>
          <a:p>
            <a:pPr lvl="1"/>
            <a:r>
              <a:rPr lang="en-US" dirty="0">
                <a:hlinkClick r:id="rId3"/>
              </a:rPr>
              <a:t>http://agebb.missouri.edu/mac/</a:t>
            </a:r>
            <a:endParaRPr lang="en-US" dirty="0"/>
          </a:p>
          <a:p>
            <a:r>
              <a:rPr lang="en-US" dirty="0"/>
              <a:t>Search term + </a:t>
            </a:r>
            <a:r>
              <a:rPr lang="en-US" dirty="0" err="1"/>
              <a:t>Site:edu</a:t>
            </a:r>
            <a:r>
              <a:rPr lang="en-US" dirty="0"/>
              <a:t> for university results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CAA8FD-2EF2-3344-99B0-E3AF484ACE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Generating Ideas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31216-CCA3-5447-8983-58037DA73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3886200"/>
            <a:ext cx="1219200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29B22-4E35-BF48-9C5A-4DAFBCD40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630" y="1600200"/>
            <a:ext cx="3338870" cy="646906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707547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BC55F8-C55C-8540-AC6C-D0879BEF6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hlinkClick r:id="rId2"/>
              </a:rPr>
              <a:t>Rabbits</a:t>
            </a:r>
            <a:endParaRPr lang="en-US" dirty="0"/>
          </a:p>
          <a:p>
            <a:r>
              <a:rPr lang="en-US" b="1" dirty="0">
                <a:hlinkClick r:id="rId3"/>
              </a:rPr>
              <a:t>Raised beds</a:t>
            </a:r>
            <a:endParaRPr lang="en-US" b="1" dirty="0"/>
          </a:p>
          <a:p>
            <a:r>
              <a:rPr lang="en-US" b="1" dirty="0">
                <a:hlinkClick r:id="rId4"/>
              </a:rPr>
              <a:t>Raspberries</a:t>
            </a:r>
            <a:endParaRPr lang="en-US" b="1" dirty="0"/>
          </a:p>
          <a:p>
            <a:r>
              <a:rPr lang="en-US" b="1" dirty="0">
                <a:hlinkClick r:id="rId5"/>
              </a:rPr>
              <a:t>Raspberries, organic</a:t>
            </a:r>
            <a:endParaRPr lang="en-US" b="1" dirty="0"/>
          </a:p>
          <a:p>
            <a:r>
              <a:rPr lang="en-US" b="1" dirty="0">
                <a:hlinkClick r:id="rId6"/>
              </a:rPr>
              <a:t>Reindeer</a:t>
            </a:r>
            <a:endParaRPr lang="en-US" b="1" dirty="0"/>
          </a:p>
          <a:p>
            <a:r>
              <a:rPr lang="en-US" b="1" dirty="0">
                <a:hlinkClick r:id="rId7"/>
              </a:rPr>
              <a:t>Rheas</a:t>
            </a:r>
            <a:endParaRPr lang="en-US" b="1" dirty="0"/>
          </a:p>
          <a:p>
            <a:r>
              <a:rPr lang="en-US" b="1" dirty="0">
                <a:hlinkClick r:id="rId8"/>
              </a:rPr>
              <a:t>Rhubarb</a:t>
            </a:r>
            <a:endParaRPr lang="en-US" b="1" dirty="0"/>
          </a:p>
          <a:p>
            <a:r>
              <a:rPr lang="en-US" b="1" dirty="0">
                <a:hlinkClick r:id="rId9"/>
              </a:rPr>
              <a:t>Roadside stands</a:t>
            </a:r>
            <a:endParaRPr lang="en-US" b="1" dirty="0"/>
          </a:p>
          <a:p>
            <a:r>
              <a:rPr lang="en-US" b="1" dirty="0">
                <a:hlinkClick r:id="rId10"/>
              </a:rPr>
              <a:t>Rock gardens</a:t>
            </a:r>
            <a:endParaRPr lang="en-US" b="1" dirty="0"/>
          </a:p>
          <a:p>
            <a:r>
              <a:rPr lang="en-US" b="1" dirty="0">
                <a:hlinkClick r:id="rId11"/>
              </a:rPr>
              <a:t>Root cellars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85053D-CA2F-B443-AD01-09D2170F2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495800" cy="4572000"/>
          </a:xfrm>
        </p:spPr>
        <p:txBody>
          <a:bodyPr>
            <a:normAutofit fontScale="40000" lnSpcReduction="20000"/>
          </a:bodyPr>
          <a:lstStyle/>
          <a:p>
            <a:r>
              <a:rPr lang="en-US" dirty="0">
                <a:hlinkClick r:id="rId12"/>
              </a:rPr>
              <a:t>Commercial Rabbit Production Management Wheel</a:t>
            </a:r>
            <a:r>
              <a:rPr lang="en-US" dirty="0"/>
              <a:t> (University of Missouri Extension)</a:t>
            </a:r>
          </a:p>
          <a:p>
            <a:r>
              <a:rPr lang="en-US" dirty="0">
                <a:hlinkClick r:id="rId13"/>
              </a:rPr>
              <a:t>Concerns To Consider When Building Rabbit Facilities</a:t>
            </a:r>
            <a:r>
              <a:rPr lang="en-US" dirty="0"/>
              <a:t> (Mississippi State University)</a:t>
            </a:r>
          </a:p>
          <a:p>
            <a:r>
              <a:rPr lang="en-US" dirty="0">
                <a:hlinkClick r:id="rId14"/>
              </a:rPr>
              <a:t>Cottontail Rabbit Management</a:t>
            </a:r>
            <a:r>
              <a:rPr lang="en-US" dirty="0"/>
              <a:t> (MO Dept of Conservation)</a:t>
            </a:r>
          </a:p>
          <a:p>
            <a:r>
              <a:rPr lang="en-US" dirty="0">
                <a:hlinkClick r:id="rId15"/>
              </a:rPr>
              <a:t>Domestic Rabbits and Their Care</a:t>
            </a:r>
            <a:r>
              <a:rPr lang="en-US" dirty="0"/>
              <a:t> (Mississippi State University)</a:t>
            </a:r>
          </a:p>
          <a:p>
            <a:r>
              <a:rPr lang="en-US" dirty="0">
                <a:hlinkClick r:id="rId16"/>
              </a:rPr>
              <a:t>Meat Rabbits</a:t>
            </a:r>
            <a:r>
              <a:rPr lang="en-US" dirty="0"/>
              <a:t> (Cornell University)</a:t>
            </a:r>
          </a:p>
          <a:p>
            <a:r>
              <a:rPr lang="en-US" dirty="0">
                <a:hlinkClick r:id="rId17"/>
              </a:rPr>
              <a:t>Rabbit</a:t>
            </a:r>
            <a:r>
              <a:rPr lang="en-US" dirty="0"/>
              <a:t> (North Dakota State University)</a:t>
            </a:r>
          </a:p>
          <a:p>
            <a:r>
              <a:rPr lang="en-US" dirty="0">
                <a:hlinkClick r:id="rId18"/>
              </a:rPr>
              <a:t>Rabbit Barn Plans #1</a:t>
            </a:r>
            <a:r>
              <a:rPr lang="en-US" dirty="0"/>
              <a:t> (North Dakota State University)</a:t>
            </a:r>
          </a:p>
          <a:p>
            <a:r>
              <a:rPr lang="en-US" dirty="0">
                <a:hlinkClick r:id="rId19"/>
              </a:rPr>
              <a:t>Rabbit Barn Plans #2</a:t>
            </a:r>
            <a:r>
              <a:rPr lang="en-US" dirty="0"/>
              <a:t> (North Dakota State University)</a:t>
            </a:r>
          </a:p>
          <a:p>
            <a:r>
              <a:rPr lang="en-US" dirty="0">
                <a:hlinkClick r:id="rId20"/>
              </a:rPr>
              <a:t>Rabbit Barn Plans #3</a:t>
            </a:r>
            <a:r>
              <a:rPr lang="en-US" dirty="0"/>
              <a:t> (North Dakota State University)</a:t>
            </a:r>
          </a:p>
          <a:p>
            <a:r>
              <a:rPr lang="en-US" dirty="0">
                <a:hlinkClick r:id="rId21"/>
              </a:rPr>
              <a:t>Rabbit Facilities for the Northern Plains</a:t>
            </a:r>
            <a:r>
              <a:rPr lang="en-US" dirty="0"/>
              <a:t> (North Dakota State University)</a:t>
            </a:r>
          </a:p>
          <a:p>
            <a:r>
              <a:rPr lang="en-US" dirty="0">
                <a:hlinkClick r:id="rId22"/>
              </a:rPr>
              <a:t>Rabbit Housing Plans</a:t>
            </a:r>
            <a:r>
              <a:rPr lang="en-US" dirty="0"/>
              <a:t> (Mississippi State University)</a:t>
            </a:r>
          </a:p>
          <a:p>
            <a:r>
              <a:rPr lang="en-US" dirty="0">
                <a:hlinkClick r:id="rId23"/>
              </a:rPr>
              <a:t>Rabbit Hutches Plans #4</a:t>
            </a:r>
            <a:r>
              <a:rPr lang="en-US" dirty="0"/>
              <a:t> (North Dakota State University)</a:t>
            </a:r>
          </a:p>
          <a:p>
            <a:r>
              <a:rPr lang="en-US" dirty="0">
                <a:hlinkClick r:id="rId24"/>
              </a:rPr>
              <a:t>Rabbit Management</a:t>
            </a:r>
            <a:r>
              <a:rPr lang="en-US" dirty="0"/>
              <a:t> (MO Dept of Conservation)</a:t>
            </a:r>
          </a:p>
          <a:p>
            <a:r>
              <a:rPr lang="en-US" dirty="0">
                <a:hlinkClick r:id="rId25"/>
              </a:rPr>
              <a:t>Rabbit Production</a:t>
            </a:r>
            <a:r>
              <a:rPr lang="en-US" dirty="0"/>
              <a:t> (Penn State University)</a:t>
            </a:r>
          </a:p>
          <a:p>
            <a:r>
              <a:rPr lang="en-US" dirty="0">
                <a:hlinkClick r:id="rId26"/>
              </a:rPr>
              <a:t>Rabbit Production 101</a:t>
            </a:r>
            <a:r>
              <a:rPr lang="en-US" dirty="0"/>
              <a:t> (Alabama A&amp;M University)</a:t>
            </a:r>
          </a:p>
          <a:p>
            <a:r>
              <a:rPr lang="en-US" dirty="0">
                <a:hlinkClick r:id="rId27"/>
              </a:rPr>
              <a:t>Raising Rabbits</a:t>
            </a:r>
            <a:r>
              <a:rPr lang="en-US" dirty="0"/>
              <a:t> (Kansas State University)</a:t>
            </a:r>
          </a:p>
          <a:p>
            <a:r>
              <a:rPr lang="en-US" dirty="0">
                <a:hlinkClick r:id="rId28"/>
              </a:rPr>
              <a:t>Raising Rabbits: Helpful Suggestions for Beginners</a:t>
            </a:r>
            <a:r>
              <a:rPr lang="en-US" dirty="0"/>
              <a:t> (Washington State University)</a:t>
            </a:r>
          </a:p>
          <a:p>
            <a:r>
              <a:rPr lang="en-US" dirty="0">
                <a:hlinkClick r:id="rId29"/>
              </a:rPr>
              <a:t>Slaughtering and Dressing Rabbits</a:t>
            </a:r>
            <a:r>
              <a:rPr lang="en-US" dirty="0"/>
              <a:t> (Mississippi State University)</a:t>
            </a:r>
          </a:p>
          <a:p>
            <a:r>
              <a:rPr lang="en-US" dirty="0">
                <a:hlinkClick r:id="rId30"/>
              </a:rPr>
              <a:t>Starting A Rabbit Enterprise</a:t>
            </a:r>
            <a:r>
              <a:rPr lang="en-US" dirty="0"/>
              <a:t> (Mississippi State University)</a:t>
            </a:r>
          </a:p>
          <a:p>
            <a:r>
              <a:rPr lang="en-US" dirty="0">
                <a:hlinkClick r:id="rId31"/>
              </a:rPr>
              <a:t>Summer Heat and Reproductive Management for Rabbits</a:t>
            </a:r>
            <a:r>
              <a:rPr lang="en-US" dirty="0"/>
              <a:t> (Alabama A&amp;M University)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66C80C-EB35-434D-83D8-467B3390F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8229600" cy="685800"/>
          </a:xfrm>
        </p:spPr>
        <p:txBody>
          <a:bodyPr/>
          <a:lstStyle/>
          <a:p>
            <a:r>
              <a:rPr lang="en-US" dirty="0"/>
              <a:t>From Missouri Alternatives Center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C8CFF33E-9579-0349-AACF-DA3F60D36A55}"/>
              </a:ext>
            </a:extLst>
          </p:cNvPr>
          <p:cNvCxnSpPr>
            <a:cxnSpLocks/>
          </p:cNvCxnSpPr>
          <p:nvPr/>
        </p:nvCxnSpPr>
        <p:spPr>
          <a:xfrm>
            <a:off x="2209800" y="2209800"/>
            <a:ext cx="2743200" cy="838200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21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B7B045-0F64-3C45-B23F-914B77E85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343400" cy="4191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Ask everyone</a:t>
            </a:r>
          </a:p>
          <a:p>
            <a:pPr lvl="1"/>
            <a:r>
              <a:rPr lang="en-US" dirty="0"/>
              <a:t>Neighbors, farmers, advisors, lenders, etc.</a:t>
            </a:r>
          </a:p>
          <a:p>
            <a:r>
              <a:rPr lang="en-US" dirty="0"/>
              <a:t>Look at popular press</a:t>
            </a:r>
          </a:p>
          <a:p>
            <a:pPr lvl="1"/>
            <a:r>
              <a:rPr lang="en-US" dirty="0"/>
              <a:t>Magazines (ag &amp; food), newspapers, trade journals, ag magazines</a:t>
            </a:r>
          </a:p>
          <a:p>
            <a:r>
              <a:rPr lang="en-US" dirty="0"/>
              <a:t>Look for needed products</a:t>
            </a:r>
          </a:p>
          <a:p>
            <a:r>
              <a:rPr lang="en-US" dirty="0"/>
              <a:t>What isn’t here?</a:t>
            </a:r>
          </a:p>
          <a:p>
            <a:r>
              <a:rPr lang="en-US" dirty="0"/>
              <a:t>Observe when you travel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6C6637-5F53-DD4E-A255-BE48A89FF2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67000"/>
            <a:ext cx="5554134" cy="31242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C4A54F-DC89-B844-9D5C-051F2D670B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Generating Ideas</a:t>
            </a:r>
          </a:p>
        </p:txBody>
      </p:sp>
    </p:spTree>
    <p:extLst>
      <p:ext uri="{BB962C8B-B14F-4D97-AF65-F5344CB8AC3E}">
        <p14:creationId xmlns:p14="http://schemas.microsoft.com/office/powerpoint/2010/main" val="2713659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089E99-4142-D44F-9CC0-456AC1C06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953000"/>
            <a:ext cx="4514964" cy="166340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F32C60F-5606-444E-B24B-E81173433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371599"/>
            <a:ext cx="8229600" cy="3581401"/>
          </a:xfrm>
        </p:spPr>
        <p:txBody>
          <a:bodyPr/>
          <a:lstStyle/>
          <a:p>
            <a:pPr algn="ctr"/>
            <a:r>
              <a:rPr lang="en-US" sz="4400" i="1" dirty="0"/>
              <a:t>What will you grow or raise?</a:t>
            </a:r>
            <a:br>
              <a:rPr lang="en-US" sz="4400" i="1" dirty="0"/>
            </a:br>
            <a:r>
              <a:rPr lang="en-US" sz="4400" i="1" dirty="0"/>
              <a:t>How will you grow or raise it?</a:t>
            </a:r>
            <a:br>
              <a:rPr lang="en-US" sz="4400" i="1" dirty="0"/>
            </a:br>
            <a:r>
              <a:rPr lang="en-US" sz="4400" i="1" dirty="0"/>
              <a:t>How will you market it?</a:t>
            </a:r>
            <a:br>
              <a:rPr lang="en-US" sz="4400" i="1" dirty="0"/>
            </a:br>
            <a:r>
              <a:rPr lang="en-US" sz="4400" i="1" dirty="0"/>
              <a:t>Will you change the enterprise into something else?</a:t>
            </a:r>
          </a:p>
        </p:txBody>
      </p:sp>
    </p:spTree>
    <p:extLst>
      <p:ext uri="{BB962C8B-B14F-4D97-AF65-F5344CB8AC3E}">
        <p14:creationId xmlns:p14="http://schemas.microsoft.com/office/powerpoint/2010/main" val="1446705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1349</Words>
  <Application>Microsoft Macintosh PowerPoint</Application>
  <PresentationFormat>On-screen Show (4:3)</PresentationFormat>
  <Paragraphs>303</Paragraphs>
  <Slides>41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ＭＳ Ｐゴシック</vt:lpstr>
      <vt:lpstr>Arial</vt:lpstr>
      <vt:lpstr>Bradley Hand</vt:lpstr>
      <vt:lpstr>Calibri</vt:lpstr>
      <vt:lpstr>Garamond</vt:lpstr>
      <vt:lpstr>Office Theme</vt:lpstr>
      <vt:lpstr>Acrobat Document</vt:lpstr>
      <vt:lpstr>Selecting and Evaluating Farm Enterprises </vt:lpstr>
      <vt:lpstr>PowerPoint Presentation</vt:lpstr>
      <vt:lpstr>Where to Start?</vt:lpstr>
      <vt:lpstr>Resource Evaluation</vt:lpstr>
      <vt:lpstr>Results – Resource Evaluation </vt:lpstr>
      <vt:lpstr>Generating Ideas </vt:lpstr>
      <vt:lpstr>From Missouri Alternatives Center</vt:lpstr>
      <vt:lpstr>Generating Ideas</vt:lpstr>
      <vt:lpstr>What will you grow or raise? How will you grow or raise it? How will you market it? Will you change the enterprise into something else?</vt:lpstr>
      <vt:lpstr>Sifting Through Ideas Quality of benefits of each enterprise  Farming Alternatives – NRAES-32 p. 24</vt:lpstr>
      <vt:lpstr>Idea Evaluation Chart  from  Ag Alternatives NRAES-32</vt:lpstr>
      <vt:lpstr>University of Kentucky PRIMER http://www.uky.edu/Ag/AgEcon/pubs/ext2000-13.pdf </vt:lpstr>
      <vt:lpstr>The PRIMER Method  SCORE SHEET</vt:lpstr>
      <vt:lpstr>The PRIMER Method SCORE SHEET</vt:lpstr>
      <vt:lpstr>The PRIMER Method SCORE SHEET</vt:lpstr>
      <vt:lpstr>The PRIMER Method SCORE SHEET</vt:lpstr>
      <vt:lpstr>The PRIMER Method SCORE SHEET</vt:lpstr>
      <vt:lpstr>The PRIMER Method SCORE SHEET</vt:lpstr>
      <vt:lpstr>The PRIMER Method TOTAL SCORE</vt:lpstr>
      <vt:lpstr>Compare Enterprises</vt:lpstr>
      <vt:lpstr>Getting More Experience</vt:lpstr>
      <vt:lpstr>What’s the Right Fit?</vt:lpstr>
      <vt:lpstr>Remember, a good idea doesn’t have to be a new idea; it just has to fit your needs, work on your land, pay the bills, and generate a profit.</vt:lpstr>
      <vt:lpstr> Enterprise Budget : </vt:lpstr>
      <vt:lpstr> Enterprise Budget :</vt:lpstr>
      <vt:lpstr>An Enterprise Budget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Strawberries: Net returns</vt:lpstr>
      <vt:lpstr>Beef Cow-Calf Budget</vt:lpstr>
      <vt:lpstr>Beef Cow-Calf Budget</vt:lpstr>
      <vt:lpstr>Beef Cow-Calf Budget</vt:lpstr>
      <vt:lpstr>Beef Cow-Calf Budget</vt:lpstr>
      <vt:lpstr>Beef Cow-Calf Budget</vt:lpstr>
      <vt:lpstr>Beef Cow-Calf Budget</vt:lpstr>
      <vt:lpstr>Beef Cow-Calf Budget</vt:lpstr>
      <vt:lpstr>Beef Cow-Calf Budget</vt:lpstr>
      <vt:lpstr>Beef Cow-Calf Budget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 Assistant</dc:creator>
  <cp:lastModifiedBy>Microsoft Office User</cp:lastModifiedBy>
  <cp:revision>103</cp:revision>
  <cp:lastPrinted>2018-09-28T12:36:38Z</cp:lastPrinted>
  <dcterms:created xsi:type="dcterms:W3CDTF">2012-12-12T20:38:37Z</dcterms:created>
  <dcterms:modified xsi:type="dcterms:W3CDTF">2018-09-28T12:40:37Z</dcterms:modified>
</cp:coreProperties>
</file>