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60" r:id="rId3"/>
    <p:sldId id="261" r:id="rId4"/>
    <p:sldId id="264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scaleToFitPaper="1" frameSlides="1"/>
  <p:clrMru>
    <a:srgbClr val="071A34"/>
    <a:srgbClr val="D8D8D8"/>
    <a:srgbClr val="071A33"/>
    <a:srgbClr val="D9D9D9"/>
    <a:srgbClr val="001A33"/>
    <a:srgbClr val="001A34"/>
    <a:srgbClr val="002B5C"/>
    <a:srgbClr val="6AA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2"/>
    <p:restoredTop sz="93139"/>
  </p:normalViewPr>
  <p:slideViewPr>
    <p:cSldViewPr>
      <p:cViewPr>
        <p:scale>
          <a:sx n="72" d="100"/>
          <a:sy n="72" d="100"/>
        </p:scale>
        <p:origin x="1384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8FBA-4B23-4D45-B577-E2DD853425BC}" type="datetimeFigureOut">
              <a:rPr lang="en-US" smtClean="0"/>
              <a:t>4/17/17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AE214-3D69-2341-A137-2A2230F6C1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730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0F55E1-6E80-3443-946C-B4BF8645F074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F3F9A7-BC04-A043-8905-7D1621C2D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9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22960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71A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8D0D-974A-D244-8070-845406E722F8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2FBD4-E393-914A-85E6-36EDB34A7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9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Click to edit Master title style</a:t>
            </a:r>
            <a:endParaRPr lang="en-US" dirty="0">
              <a:ea typeface="+mj-ea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0"/>
            <a:ext cx="8229600" cy="4221163"/>
          </a:xfrm>
        </p:spPr>
        <p:txBody>
          <a:bodyPr vert="eaVert"/>
          <a:lstStyle>
            <a:lvl1pPr>
              <a:defRPr>
                <a:solidFill>
                  <a:srgbClr val="071A34"/>
                </a:solidFill>
              </a:defRPr>
            </a:lvl1pPr>
            <a:lvl2pPr>
              <a:defRPr>
                <a:solidFill>
                  <a:srgbClr val="071A34"/>
                </a:solidFill>
              </a:defRPr>
            </a:lvl2pPr>
            <a:lvl3pPr>
              <a:defRPr>
                <a:solidFill>
                  <a:srgbClr val="071A34"/>
                </a:solidFill>
              </a:defRPr>
            </a:lvl3pPr>
            <a:lvl4pPr>
              <a:defRPr>
                <a:solidFill>
                  <a:srgbClr val="071A34"/>
                </a:solidFill>
              </a:defRPr>
            </a:lvl4pPr>
            <a:lvl5pPr>
              <a:defRPr>
                <a:solidFill>
                  <a:srgbClr val="071A3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E3B96-495E-D740-9501-532BB036C2C8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DAFF-8CCF-4243-B448-1D5EE043C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1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0864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>
                <a:solidFill>
                  <a:srgbClr val="071A34"/>
                </a:solidFill>
              </a:defRPr>
            </a:lvl1pPr>
            <a:lvl2pPr>
              <a:defRPr sz="2400">
                <a:solidFill>
                  <a:srgbClr val="071A34"/>
                </a:solidFill>
              </a:defRPr>
            </a:lvl2pPr>
            <a:lvl3pPr>
              <a:defRPr sz="2000">
                <a:solidFill>
                  <a:srgbClr val="071A34"/>
                </a:solidFill>
              </a:defRPr>
            </a:lvl3pPr>
            <a:lvl4pPr>
              <a:defRPr sz="1800">
                <a:solidFill>
                  <a:srgbClr val="071A34"/>
                </a:solidFill>
              </a:defRPr>
            </a:lvl4pPr>
            <a:lvl5pPr>
              <a:defRPr sz="1600">
                <a:solidFill>
                  <a:srgbClr val="071A3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111F-7D0A-3443-A067-4CA1CCF340A1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F2E4-62A1-DB43-A1F3-752F948D3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9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Click to edit Master title style</a:t>
            </a:r>
            <a:endParaRPr lang="en-US" dirty="0">
              <a:ea typeface="+mj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71A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2425701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71A3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3E33-CDAF-EB40-8B41-1B7D8C31BAA3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06A1-8EE7-204D-AAE8-10DB1084A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6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>
                <a:solidFill>
                  <a:srgbClr val="071A34"/>
                </a:solidFill>
              </a:defRPr>
            </a:lvl1pPr>
            <a:lvl2pPr>
              <a:defRPr sz="2400">
                <a:solidFill>
                  <a:srgbClr val="071A34"/>
                </a:solidFill>
              </a:defRPr>
            </a:lvl2pPr>
            <a:lvl3pPr>
              <a:defRPr sz="2000">
                <a:solidFill>
                  <a:srgbClr val="071A34"/>
                </a:solidFill>
              </a:defRPr>
            </a:lvl3pPr>
            <a:lvl4pPr>
              <a:defRPr sz="1800">
                <a:solidFill>
                  <a:srgbClr val="071A34"/>
                </a:solidFill>
              </a:defRPr>
            </a:lvl4pPr>
            <a:lvl5pPr>
              <a:defRPr sz="1800">
                <a:solidFill>
                  <a:srgbClr val="071A3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>
                <a:solidFill>
                  <a:srgbClr val="071A34"/>
                </a:solidFill>
              </a:defRPr>
            </a:lvl1pPr>
            <a:lvl2pPr>
              <a:defRPr sz="2400">
                <a:solidFill>
                  <a:srgbClr val="071A34"/>
                </a:solidFill>
              </a:defRPr>
            </a:lvl2pPr>
            <a:lvl3pPr>
              <a:defRPr sz="2000">
                <a:solidFill>
                  <a:srgbClr val="071A34"/>
                </a:solidFill>
              </a:defRPr>
            </a:lvl3pPr>
            <a:lvl4pPr>
              <a:defRPr sz="1800">
                <a:solidFill>
                  <a:srgbClr val="071A34"/>
                </a:solidFill>
              </a:defRPr>
            </a:lvl4pPr>
            <a:lvl5pPr>
              <a:defRPr sz="1800">
                <a:solidFill>
                  <a:srgbClr val="071A34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4C793-D2F2-C248-9EAA-D2770BAC9197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5397D-023C-3C4E-BF33-000A7B137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9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103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1A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801"/>
            <a:ext cx="4040188" cy="3535362"/>
          </a:xfrm>
        </p:spPr>
        <p:txBody>
          <a:bodyPr/>
          <a:lstStyle>
            <a:lvl1pPr>
              <a:defRPr sz="2400">
                <a:solidFill>
                  <a:srgbClr val="071A34"/>
                </a:solidFill>
              </a:defRPr>
            </a:lvl1pPr>
            <a:lvl2pPr>
              <a:defRPr sz="2000">
                <a:solidFill>
                  <a:srgbClr val="071A34"/>
                </a:solidFill>
              </a:defRPr>
            </a:lvl2pPr>
            <a:lvl3pPr>
              <a:defRPr sz="1800">
                <a:solidFill>
                  <a:srgbClr val="071A34"/>
                </a:solidFill>
              </a:defRPr>
            </a:lvl3pPr>
            <a:lvl4pPr>
              <a:defRPr sz="1600">
                <a:solidFill>
                  <a:srgbClr val="071A34"/>
                </a:solidFill>
              </a:defRPr>
            </a:lvl4pPr>
            <a:lvl5pPr>
              <a:defRPr sz="1600">
                <a:solidFill>
                  <a:srgbClr val="071A3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5103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1A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801"/>
            <a:ext cx="4041775" cy="3535362"/>
          </a:xfrm>
        </p:spPr>
        <p:txBody>
          <a:bodyPr/>
          <a:lstStyle>
            <a:lvl1pPr>
              <a:defRPr sz="2400">
                <a:solidFill>
                  <a:srgbClr val="071A34"/>
                </a:solidFill>
              </a:defRPr>
            </a:lvl1pPr>
            <a:lvl2pPr>
              <a:defRPr sz="2000">
                <a:solidFill>
                  <a:srgbClr val="071A34"/>
                </a:solidFill>
              </a:defRPr>
            </a:lvl2pPr>
            <a:lvl3pPr>
              <a:defRPr sz="1800">
                <a:solidFill>
                  <a:srgbClr val="071A34"/>
                </a:solidFill>
              </a:defRPr>
            </a:lvl3pPr>
            <a:lvl4pPr>
              <a:defRPr sz="1600">
                <a:solidFill>
                  <a:srgbClr val="071A34"/>
                </a:solidFill>
              </a:defRPr>
            </a:lvl4pPr>
            <a:lvl5pPr>
              <a:defRPr sz="1600">
                <a:solidFill>
                  <a:srgbClr val="071A3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9756A-B4EA-894B-8429-090527CA2C99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83E9B-7ACB-034C-A9A1-8CB3E5FEEE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9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2ED2-2A88-BE49-B051-58EECE576DBB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50DA-FFBC-9C4E-80C4-590BB7C5A0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23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BC31E-06C1-8E41-8624-B50618742749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4F38-BB2D-DB44-A346-D66814FFB7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48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Click to edit Master title style</a:t>
            </a:r>
            <a:endParaRPr lang="en-US" dirty="0">
              <a:ea typeface="+mj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3008313" cy="68580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71A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05000"/>
            <a:ext cx="5111750" cy="4221163"/>
          </a:xfrm>
        </p:spPr>
        <p:txBody>
          <a:bodyPr/>
          <a:lstStyle>
            <a:lvl1pPr>
              <a:defRPr sz="3200">
                <a:solidFill>
                  <a:srgbClr val="071A34"/>
                </a:solidFill>
              </a:defRPr>
            </a:lvl1pPr>
            <a:lvl2pPr>
              <a:defRPr sz="2800">
                <a:solidFill>
                  <a:srgbClr val="071A34"/>
                </a:solidFill>
              </a:defRPr>
            </a:lvl2pPr>
            <a:lvl3pPr>
              <a:defRPr sz="2400">
                <a:solidFill>
                  <a:srgbClr val="071A34"/>
                </a:solidFill>
              </a:defRPr>
            </a:lvl3pPr>
            <a:lvl4pPr>
              <a:defRPr sz="2000">
                <a:solidFill>
                  <a:srgbClr val="071A34"/>
                </a:solidFill>
              </a:defRPr>
            </a:lvl4pPr>
            <a:lvl5pPr>
              <a:defRPr sz="2000">
                <a:solidFill>
                  <a:srgbClr val="071A3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>
            <a:lvl1pPr marL="0" indent="0">
              <a:buNone/>
              <a:defRPr sz="1400">
                <a:solidFill>
                  <a:srgbClr val="071A3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C53B-9592-8F41-ADB6-7CD2C9E83AE5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5BBC-C245-6B4C-94B1-5F042B9A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5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2296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71A34"/>
                </a:solidFill>
                <a:latin typeface="Arial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Click to edit Master title style</a:t>
            </a:r>
            <a:endParaRPr lang="en-US" dirty="0">
              <a:ea typeface="+mj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71A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0"/>
            <a:ext cx="5486400" cy="282257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71A3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0F150-4E09-824F-B324-5CA38D704683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410AA-612B-744B-9EE5-5FF576638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4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B7E04A0-ADE5-164E-BA80-AF5C2C4A3EBC}" type="datetimeFigureOut">
              <a:rPr lang="en-US"/>
              <a:pPr>
                <a:defRPr/>
              </a:pPr>
              <a:t>4/17/17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D9905D-D074-D445-A516-9F9A75BBE3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001A3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1" name="Picture 6" descr="MAINE_crest2C_MAC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158750"/>
            <a:ext cx="2717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3" r:id="rId3"/>
    <p:sldLayoutId id="2147483679" r:id="rId4"/>
    <p:sldLayoutId id="2147483680" r:id="rId5"/>
    <p:sldLayoutId id="2147483681" r:id="rId6"/>
    <p:sldLayoutId id="2147483682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71A34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71A34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71A34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071A34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071A34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hyperlink" Target="http://farminmaine.wordpress.com/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it.ly/moreloa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ltimedia_remsberg_10090708163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5486400" cy="3651199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343400"/>
          </a:xfrm>
          <a:effectLst>
            <a:outerShdw blurRad="63500" dist="53882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rgbClr val="00AE00">
                        <a:gamma/>
                        <a:shade val="49804"/>
                        <a:invGamma/>
                      </a:srgbClr>
                    </a:gs>
                    <a:gs pos="100000">
                      <a:srgbClr val="00AE00"/>
                    </a:gs>
                  </a:gsLst>
                  <a:lin ang="5400000" scaled="1"/>
                </a:gradFill>
              </a14:hiddenFill>
            </a:ext>
          </a:ex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 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1295400"/>
            <a:ext cx="9144000" cy="9233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Farm </a:t>
            </a:r>
            <a:r>
              <a:rPr lang="en-US" sz="54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Loans &amp; Grants</a:t>
            </a:r>
            <a:endParaRPr lang="en-US" sz="4400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81000" y="5867400"/>
            <a:ext cx="8305800" cy="6461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cs typeface="+mn-cs"/>
                <a:hlinkClick r:id="rId5"/>
              </a:rPr>
              <a:t>http://farminmaine.wordpress.com</a:t>
            </a: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690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/>
          <a:p>
            <a:r>
              <a:rPr lang="en-US" dirty="0" smtClean="0"/>
              <a:t>Small Business Administration Guaranty Loans</a:t>
            </a:r>
          </a:p>
          <a:p>
            <a:r>
              <a:rPr lang="en-US" dirty="0" smtClean="0"/>
              <a:t>Personal Savings</a:t>
            </a:r>
          </a:p>
          <a:p>
            <a:r>
              <a:rPr lang="en-US" dirty="0" smtClean="0"/>
              <a:t>Credit Cards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2286000"/>
            <a:ext cx="4191000" cy="3840163"/>
          </a:xfrm>
        </p:spPr>
        <p:txBody>
          <a:bodyPr/>
          <a:lstStyle/>
          <a:p>
            <a:r>
              <a:rPr lang="en-US" dirty="0"/>
              <a:t>Venture Capital Dollars – “Go Fund Me”</a:t>
            </a:r>
          </a:p>
          <a:p>
            <a:r>
              <a:rPr lang="en-US" dirty="0" smtClean="0"/>
              <a:t>Outside Ownership</a:t>
            </a:r>
          </a:p>
          <a:p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Other Sources of Funds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149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533400"/>
          </a:xfrm>
        </p:spPr>
        <p:txBody>
          <a:bodyPr/>
          <a:lstStyle/>
          <a:p>
            <a:r>
              <a:rPr lang="en-US" dirty="0" smtClean="0"/>
              <a:t>Finding Funds for Farming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267200" cy="4495800"/>
          </a:xfrm>
        </p:spPr>
        <p:txBody>
          <a:bodyPr/>
          <a:lstStyle/>
          <a:p>
            <a:r>
              <a:rPr lang="en-US" dirty="0" smtClean="0"/>
              <a:t>Old publication from the Maine Department of Agriculture, Conservation, and Forestry (~2010)</a:t>
            </a:r>
          </a:p>
          <a:p>
            <a:r>
              <a:rPr lang="en-US" dirty="0" smtClean="0"/>
              <a:t>Lists county offices of entities that make loans to farms </a:t>
            </a:r>
          </a:p>
          <a:p>
            <a:r>
              <a:rPr lang="en-US" dirty="0" smtClean="0"/>
              <a:t>Lists potential Grant Sources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77" y="1981200"/>
            <a:ext cx="3244645" cy="4114800"/>
          </a:xfrm>
        </p:spPr>
      </p:pic>
    </p:spTree>
    <p:extLst>
      <p:ext uri="{BB962C8B-B14F-4D97-AF65-F5344CB8AC3E}">
        <p14:creationId xmlns:p14="http://schemas.microsoft.com/office/powerpoint/2010/main" val="808842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819400"/>
            <a:ext cx="4343400" cy="3306763"/>
          </a:xfrm>
        </p:spPr>
        <p:txBody>
          <a:bodyPr/>
          <a:lstStyle/>
          <a:p>
            <a:r>
              <a:rPr lang="en-US" dirty="0" smtClean="0"/>
              <a:t>No Small Potatoes Investment Club</a:t>
            </a:r>
          </a:p>
          <a:p>
            <a:r>
              <a:rPr lang="en-US" dirty="0" smtClean="0"/>
              <a:t>Slow Money Maine</a:t>
            </a:r>
          </a:p>
          <a:p>
            <a:r>
              <a:rPr lang="en-US" dirty="0" smtClean="0"/>
              <a:t>MOFGA</a:t>
            </a:r>
          </a:p>
          <a:p>
            <a:r>
              <a:rPr lang="en-US" dirty="0" err="1" smtClean="0"/>
              <a:t>Barnraiser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4038600" cy="3306763"/>
          </a:xfrm>
        </p:spPr>
        <p:txBody>
          <a:bodyPr/>
          <a:lstStyle/>
          <a:p>
            <a:r>
              <a:rPr lang="en-US" dirty="0"/>
              <a:t>Kickstarter</a:t>
            </a:r>
          </a:p>
          <a:p>
            <a:r>
              <a:rPr lang="en-US" dirty="0"/>
              <a:t>KIVA ZIP</a:t>
            </a:r>
          </a:p>
          <a:p>
            <a:r>
              <a:rPr lang="en-US" dirty="0"/>
              <a:t>New Maine Credit Union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295400"/>
            <a:ext cx="8229600" cy="1371600"/>
          </a:xfrm>
        </p:spPr>
        <p:txBody>
          <a:bodyPr/>
          <a:lstStyle/>
          <a:p>
            <a:r>
              <a:rPr lang="en-US" sz="3600" dirty="0" smtClean="0"/>
              <a:t>Other </a:t>
            </a:r>
            <a:r>
              <a:rPr lang="en-US" sz="3600" dirty="0"/>
              <a:t>Loan </a:t>
            </a:r>
            <a:r>
              <a:rPr lang="en-US" sz="3600" dirty="0" smtClean="0"/>
              <a:t>Sources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i="1" dirty="0"/>
              <a:t> </a:t>
            </a:r>
            <a:r>
              <a:rPr lang="en-US" i="1" dirty="0">
                <a:hlinkClick r:id="rId2"/>
              </a:rPr>
              <a:t>http://</a:t>
            </a:r>
            <a:r>
              <a:rPr lang="en-US" i="1" dirty="0" smtClean="0">
                <a:hlinkClick r:id="rId2"/>
              </a:rPr>
              <a:t>bit.ly/moreloans</a:t>
            </a:r>
            <a:r>
              <a:rPr lang="en-US" i="1" dirty="0" smtClean="0"/>
              <a:t>   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7825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609600"/>
          </a:xfrm>
        </p:spPr>
        <p:txBody>
          <a:bodyPr/>
          <a:lstStyle/>
          <a:p>
            <a:r>
              <a:rPr lang="en-US" dirty="0" smtClean="0"/>
              <a:t>Grants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Aubrey give a more rosy picture for grant success</a:t>
            </a:r>
          </a:p>
          <a:p>
            <a:r>
              <a:rPr lang="en-US" dirty="0" smtClean="0"/>
              <a:t>Must have a track record </a:t>
            </a:r>
          </a:p>
          <a:p>
            <a:r>
              <a:rPr lang="en-US" dirty="0" smtClean="0"/>
              <a:t>Very competitive</a:t>
            </a:r>
          </a:p>
          <a:p>
            <a:r>
              <a:rPr lang="en-US" dirty="0" smtClean="0"/>
              <a:t>Not typical for first farming venture </a:t>
            </a:r>
            <a:endParaRPr lang="en-US" dirty="0"/>
          </a:p>
        </p:txBody>
      </p:sp>
      <p:pic>
        <p:nvPicPr>
          <p:cNvPr id="1026" name="Picture 2" descr="mage result for grant sources site: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93" y="3692172"/>
            <a:ext cx="37052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ge result for maine grant sources site:e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64" y="5497046"/>
            <a:ext cx="24574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maine grant sources site:ed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121369"/>
            <a:ext cx="1754841" cy="160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tps://www.mainefarmlandtrust.org/wp-content/uploads/2014/01/MFT-Logo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5925671"/>
            <a:ext cx="333375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98193" y="1975656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pyrus" charset="0"/>
                <a:ea typeface="Papyrus" charset="0"/>
                <a:cs typeface="Papyrus" charset="0"/>
              </a:rPr>
              <a:t>Follow Directions!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Papyrus" charset="0"/>
                <a:ea typeface="Papyrus" charset="0"/>
                <a:cs typeface="Papyrus" charset="0"/>
              </a:rPr>
              <a:t>Submit before deadlines</a:t>
            </a:r>
            <a:r>
              <a:rPr lang="en-US" sz="3200" dirty="0" smtClean="0">
                <a:latin typeface="Papyrus" charset="0"/>
                <a:ea typeface="Papyrus" charset="0"/>
                <a:cs typeface="Papyrus" charset="0"/>
              </a:rPr>
              <a:t>!</a:t>
            </a:r>
            <a:endParaRPr lang="en-US" sz="3200" dirty="0">
              <a:latin typeface="Papyrus" charset="0"/>
              <a:ea typeface="Papyrus" charset="0"/>
              <a:cs typeface="Papyru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62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/>
          <a:p>
            <a:r>
              <a:rPr lang="en-US" dirty="0" smtClean="0"/>
              <a:t>Income Statement</a:t>
            </a:r>
          </a:p>
          <a:p>
            <a:pPr lvl="1"/>
            <a:r>
              <a:rPr lang="en-US" dirty="0" smtClean="0"/>
              <a:t>Salary </a:t>
            </a:r>
          </a:p>
          <a:p>
            <a:pPr lvl="1"/>
            <a:r>
              <a:rPr lang="en-US" dirty="0" smtClean="0"/>
              <a:t>Farm Income</a:t>
            </a:r>
          </a:p>
          <a:p>
            <a:pPr lvl="1"/>
            <a:r>
              <a:rPr lang="en-US" dirty="0" smtClean="0"/>
              <a:t>Other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/>
          <a:lstStyle/>
          <a:p>
            <a:r>
              <a:rPr lang="en-US" dirty="0"/>
              <a:t>Statement of Financial Position</a:t>
            </a:r>
          </a:p>
          <a:p>
            <a:pPr lvl="1"/>
            <a:r>
              <a:rPr lang="en-US" dirty="0"/>
              <a:t>Aka Balance Sheet or Net Worth Statement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Financial Statements Needed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95081698"/>
      </p:ext>
    </p:extLst>
  </p:cSld>
  <p:clrMapOvr>
    <a:masterClrMapping/>
  </p:clrMapOvr>
</p:sld>
</file>

<file path=ppt/theme/theme1.xml><?xml version="1.0" encoding="utf-8"?>
<a:theme xmlns:a="http://schemas.openxmlformats.org/drawingml/2006/main" name="Cooperative-Extension-PowerPoint-Templat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137</Words>
  <Application>Microsoft Macintosh PowerPoint</Application>
  <PresentationFormat>On-screen Show (4:3)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ＭＳ Ｐゴシック</vt:lpstr>
      <vt:lpstr>Papyrus</vt:lpstr>
      <vt:lpstr>Arial</vt:lpstr>
      <vt:lpstr>Cooperative-Extension-PowerPoint-Template-1</vt:lpstr>
      <vt:lpstr> </vt:lpstr>
      <vt:lpstr>Other Sources of Funds</vt:lpstr>
      <vt:lpstr>Finding Funds for Farming</vt:lpstr>
      <vt:lpstr>Other Loan Sources  http://bit.ly/moreloans    </vt:lpstr>
      <vt:lpstr>Grants</vt:lpstr>
      <vt:lpstr>Financial Statements Needed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 Assistant</dc:creator>
  <cp:lastModifiedBy>Microsoft Office User</cp:lastModifiedBy>
  <cp:revision>148</cp:revision>
  <cp:lastPrinted>2017-03-24T19:26:56Z</cp:lastPrinted>
  <dcterms:created xsi:type="dcterms:W3CDTF">2012-12-12T20:38:37Z</dcterms:created>
  <dcterms:modified xsi:type="dcterms:W3CDTF">2017-04-17T15:21:39Z</dcterms:modified>
</cp:coreProperties>
</file>