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  <p:sldMasterId id="2147483752" r:id="rId2"/>
  </p:sldMasterIdLst>
  <p:notesMasterIdLst>
    <p:notesMasterId r:id="rId34"/>
  </p:notesMasterIdLst>
  <p:sldIdLst>
    <p:sldId id="256" r:id="rId3"/>
    <p:sldId id="271" r:id="rId4"/>
    <p:sldId id="287" r:id="rId5"/>
    <p:sldId id="260" r:id="rId6"/>
    <p:sldId id="261" r:id="rId7"/>
    <p:sldId id="288" r:id="rId8"/>
    <p:sldId id="262" r:id="rId9"/>
    <p:sldId id="263" r:id="rId10"/>
    <p:sldId id="283" r:id="rId11"/>
    <p:sldId id="264" r:id="rId12"/>
    <p:sldId id="265" r:id="rId13"/>
    <p:sldId id="266" r:id="rId14"/>
    <p:sldId id="267" r:id="rId15"/>
    <p:sldId id="284" r:id="rId16"/>
    <p:sldId id="285" r:id="rId17"/>
    <p:sldId id="268" r:id="rId18"/>
    <p:sldId id="269" r:id="rId19"/>
    <p:sldId id="289" r:id="rId20"/>
    <p:sldId id="270" r:id="rId21"/>
    <p:sldId id="273" r:id="rId22"/>
    <p:sldId id="290" r:id="rId23"/>
    <p:sldId id="291" r:id="rId24"/>
    <p:sldId id="274" r:id="rId25"/>
    <p:sldId id="275" r:id="rId26"/>
    <p:sldId id="276" r:id="rId27"/>
    <p:sldId id="277" r:id="rId28"/>
    <p:sldId id="278" r:id="rId29"/>
    <p:sldId id="279" r:id="rId30"/>
    <p:sldId id="292" r:id="rId31"/>
    <p:sldId id="272" r:id="rId32"/>
    <p:sldId id="2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5637"/>
    <a:srgbClr val="3B576A"/>
    <a:srgbClr val="055E7A"/>
    <a:srgbClr val="393D48"/>
    <a:srgbClr val="F4AE29"/>
    <a:srgbClr val="000000"/>
    <a:srgbClr val="2894C4"/>
    <a:srgbClr val="F64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2"/>
    <p:restoredTop sz="88652"/>
  </p:normalViewPr>
  <p:slideViewPr>
    <p:cSldViewPr snapToGrid="0" snapToObjects="1">
      <p:cViewPr varScale="1">
        <p:scale>
          <a:sx n="138" d="100"/>
          <a:sy n="138" d="100"/>
        </p:scale>
        <p:origin x="1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4361D-C1F3-F44E-BE71-75AAAAA4B851}" type="datetimeFigureOut">
              <a:rPr lang="en-US" smtClean="0"/>
              <a:t>11/2/22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D6133-2432-5E45-A974-2D746C1A8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0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08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77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16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55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90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43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04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78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80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7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43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98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47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59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16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74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16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8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49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35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44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36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9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4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6133-2432-5E45-A974-2D746C1A88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2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655A5808-3B61-48CC-92EF-85AC2E0DFA56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83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735E98AF-4574-4509-BF7A-519ACD5BF826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1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93DD97D4-9636-490F-85D0-E926C2B6F3B1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49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655A5808-3B61-48CC-92EF-85AC2E0DFA56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9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2F3AF3C6-0FD4-4939-991C-00DDE5C56815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09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86807482-8128-47C6-A8DD-6452B0291CFF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32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37903F25-275E-41DE-BE3B-EBF0DB49F9B1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17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EE475572-4A44-4171-84AA-64D42C8050A6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965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C4C1612E-528E-4FD5-9E9E-E15F1108F171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67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D4F6D862-A06D-436F-A92E-EBAAD50B6E50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9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B73E0B7D-2260-4809-8F0A-9E5F3E24F169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3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2F3AF3C6-0FD4-4939-991C-00DDE5C56815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7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3C8E4735-C637-46A3-94EB-AB3AC4188D2F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74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735E98AF-4574-4509-BF7A-519ACD5BF826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87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93DD97D4-9636-490F-85D0-E926C2B6F3B1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4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86807482-8128-47C6-A8DD-6452B0291CFF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2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37903F25-275E-41DE-BE3B-EBF0DB49F9B1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EE475572-4A44-4171-84AA-64D42C8050A6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9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C4C1612E-528E-4FD5-9E9E-E15F1108F171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0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D4F6D862-A06D-436F-A92E-EBAAD50B6E50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9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B73E0B7D-2260-4809-8F0A-9E5F3E24F169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3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/>
          <a:lstStyle/>
          <a:p>
            <a:fld id="{3C8E4735-C637-46A3-94EB-AB3AC4188D2F}" type="datetime2">
              <a:rPr lang="en-US" smtClean="0"/>
              <a:t>Wednesday, November 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7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18387"/>
            <a:ext cx="10241280" cy="56613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50897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pic>
        <p:nvPicPr>
          <p:cNvPr id="9" name="Picture 8" descr="Triangular abstract background">
            <a:extLst>
              <a:ext uri="{FF2B5EF4-FFF2-40B4-BE49-F238E27FC236}">
                <a16:creationId xmlns:a16="http://schemas.microsoft.com/office/drawing/2014/main" id="{17BEEB81-ACFE-C24D-BBCE-37864533F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3" t="73952" r="-13" b="20440"/>
          <a:stretch/>
        </p:blipFill>
        <p:spPr>
          <a:xfrm>
            <a:off x="-81170" y="6574933"/>
            <a:ext cx="12354339" cy="56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rgbClr val="393D48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55E7A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C95637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93D48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93D48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93D48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18387"/>
            <a:ext cx="10241280" cy="56613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50897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rgbClr val="393D48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55E7A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C95637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93D48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93D48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93D48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s.umich.edu/Releases/2003/Feb03/r022703a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journal/Science-1095-920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sycnet.apa.org/doi/10.1037/pspa0000194" TargetMode="External"/><Relationship Id="rId4" Type="http://schemas.openxmlformats.org/officeDocument/2006/relationships/hyperlink" Target="https://www.apa.org/pubs/journals/releases/psp-904597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CA462E15-514B-3325-F6BC-EB9FD99DE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5"/>
          <a:stretch/>
        </p:blipFill>
        <p:spPr>
          <a:xfrm>
            <a:off x="20" y="-1"/>
            <a:ext cx="12191980" cy="699247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9FDB4D-987D-4C87-A179-9D4616AB2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73000-6CCA-E147-A0BA-610C6EE8E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534" y="504966"/>
            <a:ext cx="8952932" cy="3043213"/>
          </a:xfrm>
        </p:spPr>
        <p:txBody>
          <a:bodyPr anchor="b">
            <a:normAutofit/>
          </a:bodyPr>
          <a:lstStyle/>
          <a:p>
            <a:r>
              <a:rPr lang="en-US" cap="none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EVERYDAY INCLUSION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06E42-77DE-0A47-BB4F-AD7997F19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9312" y="3648963"/>
            <a:ext cx="7613374" cy="220832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Harnessing the power of diversity to build stronger teams and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807664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Differential 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CD24-9EB8-DA43-AC6A-85404ECEC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773" y="3224263"/>
            <a:ext cx="3402106" cy="40947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What do you see?</a:t>
            </a:r>
          </a:p>
        </p:txBody>
      </p:sp>
      <p:pic>
        <p:nvPicPr>
          <p:cNvPr id="4" name="Google Shape;406;p14">
            <a:extLst>
              <a:ext uri="{FF2B5EF4-FFF2-40B4-BE49-F238E27FC236}">
                <a16:creationId xmlns:a16="http://schemas.microsoft.com/office/drawing/2014/main" id="{22BB1DB6-3403-7345-BD38-3330C0D7A0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0725" y="1455508"/>
            <a:ext cx="6245475" cy="46841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09;p14">
            <a:extLst>
              <a:ext uri="{FF2B5EF4-FFF2-40B4-BE49-F238E27FC236}">
                <a16:creationId xmlns:a16="http://schemas.microsoft.com/office/drawing/2014/main" id="{54ACF96A-B196-BC4D-91D2-6B1F0B60AE38}"/>
              </a:ext>
            </a:extLst>
          </p:cNvPr>
          <p:cNvSpPr txBox="1"/>
          <p:nvPr/>
        </p:nvSpPr>
        <p:spPr>
          <a:xfrm>
            <a:off x="372400" y="6273225"/>
            <a:ext cx="7700958" cy="53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Source: The Geography of Thought </a:t>
            </a:r>
            <a:r>
              <a:rPr lang="en-US" sz="1050" u="sng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http://ns.umich.edu/Releases/2003/Feb03/r022703a.html</a:t>
            </a:r>
            <a:endParaRPr sz="1050" dirty="0">
              <a:solidFill>
                <a:srgbClr val="3B576A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3B576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85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Differential perception</a:t>
            </a:r>
          </a:p>
        </p:txBody>
      </p:sp>
      <p:pic>
        <p:nvPicPr>
          <p:cNvPr id="4" name="Google Shape;416;p15">
            <a:extLst>
              <a:ext uri="{FF2B5EF4-FFF2-40B4-BE49-F238E27FC236}">
                <a16:creationId xmlns:a16="http://schemas.microsoft.com/office/drawing/2014/main" id="{6A66F86C-EF29-FD48-AAA0-1A0F5A8C27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2241" y="2344903"/>
            <a:ext cx="5758911" cy="31541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Google Shape;417;p15">
            <a:extLst>
              <a:ext uri="{FF2B5EF4-FFF2-40B4-BE49-F238E27FC236}">
                <a16:creationId xmlns:a16="http://schemas.microsoft.com/office/drawing/2014/main" id="{A0954E08-FC9E-A441-96EA-AC0C2EE471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878" y="2344903"/>
            <a:ext cx="6045931" cy="315417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139996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mposition of the Universe">
            <a:extLst>
              <a:ext uri="{FF2B5EF4-FFF2-40B4-BE49-F238E27FC236}">
                <a16:creationId xmlns:a16="http://schemas.microsoft.com/office/drawing/2014/main" id="{B74E0712-8B1A-E54B-A96F-7D7C9CBF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Collective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CD24-9EB8-DA43-AC6A-85404ECEC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351" y="4767755"/>
            <a:ext cx="2487706" cy="49393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What you know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7DF94C-DF6D-A740-A91B-8EC258F85078}"/>
              </a:ext>
            </a:extLst>
          </p:cNvPr>
          <p:cNvCxnSpPr/>
          <p:nvPr/>
        </p:nvCxnSpPr>
        <p:spPr>
          <a:xfrm>
            <a:off x="4975412" y="5014722"/>
            <a:ext cx="26894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20C362-4AF7-8143-A3B1-FAA656A449E2}"/>
              </a:ext>
            </a:extLst>
          </p:cNvPr>
          <p:cNvSpPr txBox="1">
            <a:spLocks/>
          </p:cNvSpPr>
          <p:nvPr/>
        </p:nvSpPr>
        <p:spPr>
          <a:xfrm>
            <a:off x="-286871" y="1868546"/>
            <a:ext cx="9103661" cy="15604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E7A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95637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93D48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93D48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93D48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bg1"/>
                </a:solidFill>
              </a:rPr>
              <a:t>The Universe of Human Knowledge</a:t>
            </a:r>
          </a:p>
        </p:txBody>
      </p:sp>
    </p:spTree>
    <p:extLst>
      <p:ext uri="{BB962C8B-B14F-4D97-AF65-F5344CB8AC3E}">
        <p14:creationId xmlns:p14="http://schemas.microsoft.com/office/powerpoint/2010/main" val="2186747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Alternative uses task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0D4EFC-6511-EE46-BEEA-DBB8E3F1C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947" y="2748106"/>
            <a:ext cx="3402106" cy="201112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Grab a pen &amp; paper</a:t>
            </a:r>
          </a:p>
        </p:txBody>
      </p:sp>
    </p:spTree>
    <p:extLst>
      <p:ext uri="{BB962C8B-B14F-4D97-AF65-F5344CB8AC3E}">
        <p14:creationId xmlns:p14="http://schemas.microsoft.com/office/powerpoint/2010/main" val="3215710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Alternative uses task</a:t>
            </a:r>
          </a:p>
        </p:txBody>
      </p:sp>
      <p:pic>
        <p:nvPicPr>
          <p:cNvPr id="4" name="Google Shape;441;p18">
            <a:extLst>
              <a:ext uri="{FF2B5EF4-FFF2-40B4-BE49-F238E27FC236}">
                <a16:creationId xmlns:a16="http://schemas.microsoft.com/office/drawing/2014/main" id="{2CAFA8EB-CA86-2F47-AB89-B7A745BA68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333" b="15166"/>
          <a:stretch/>
        </p:blipFill>
        <p:spPr>
          <a:xfrm>
            <a:off x="5652951" y="1618337"/>
            <a:ext cx="6234545" cy="42706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0D4EFC-6511-EE46-BEEA-DBB8E3F1C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703" y="2748106"/>
            <a:ext cx="3402106" cy="201112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List as many uses for a brick as you can.</a:t>
            </a:r>
          </a:p>
        </p:txBody>
      </p:sp>
    </p:spTree>
    <p:extLst>
      <p:ext uri="{BB962C8B-B14F-4D97-AF65-F5344CB8AC3E}">
        <p14:creationId xmlns:p14="http://schemas.microsoft.com/office/powerpoint/2010/main" val="289749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What’s on your list?</a:t>
            </a:r>
          </a:p>
        </p:txBody>
      </p:sp>
      <p:pic>
        <p:nvPicPr>
          <p:cNvPr id="4" name="Google Shape;441;p18">
            <a:extLst>
              <a:ext uri="{FF2B5EF4-FFF2-40B4-BE49-F238E27FC236}">
                <a16:creationId xmlns:a16="http://schemas.microsoft.com/office/drawing/2014/main" id="{2CAFA8EB-CA86-2F47-AB89-B7A745BA68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333" b="15166"/>
          <a:stretch/>
        </p:blipFill>
        <p:spPr>
          <a:xfrm>
            <a:off x="5652951" y="1618337"/>
            <a:ext cx="6234545" cy="42706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49;p19">
            <a:extLst>
              <a:ext uri="{FF2B5EF4-FFF2-40B4-BE49-F238E27FC236}">
                <a16:creationId xmlns:a16="http://schemas.microsoft.com/office/drawing/2014/main" id="{CCF21EE1-77D6-A64C-9812-715C1A82B4D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800" y="1508974"/>
            <a:ext cx="10241280" cy="474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Boat anchor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Build a house/wall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Break a window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Secure a tablecloth for a picnic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Hold a tarp in place for a roof repair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Displace water in a toilet tank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Couch for a Barbie doll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Hammer in tent stakes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Coaster for a medieval knight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Level a table with uneven legs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Sharpen a knife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Cook chicken under a brick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Use as ballast for a boat</a:t>
            </a:r>
            <a:endParaRPr dirty="0">
              <a:solidFill>
                <a:srgbClr val="3B576A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3B576A"/>
                </a:solidFill>
                <a:ea typeface="Arial"/>
                <a:sym typeface="Arial"/>
              </a:rPr>
              <a:t>Break into pieces and use as arrowheads</a:t>
            </a:r>
            <a:endParaRPr dirty="0">
              <a:solidFill>
                <a:srgbClr val="3B57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41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nding the big idea: 10 tips for an effective brainstorm">
            <a:extLst>
              <a:ext uri="{FF2B5EF4-FFF2-40B4-BE49-F238E27FC236}">
                <a16:creationId xmlns:a16="http://schemas.microsoft.com/office/drawing/2014/main" id="{99FE0D07-415D-894F-B474-8EA4D3843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41"/>
          <a:stretch/>
        </p:blipFill>
        <p:spPr bwMode="auto">
          <a:xfrm flipH="1">
            <a:off x="-1" y="-41372"/>
            <a:ext cx="2665879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nding the big idea: 10 tips for an effective brainstorm">
            <a:extLst>
              <a:ext uri="{FF2B5EF4-FFF2-40B4-BE49-F238E27FC236}">
                <a16:creationId xmlns:a16="http://schemas.microsoft.com/office/drawing/2014/main" id="{26C5857A-92E4-2746-9766-485A6954F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2"/>
          <a:stretch/>
        </p:blipFill>
        <p:spPr bwMode="auto">
          <a:xfrm>
            <a:off x="2665879" y="-41372"/>
            <a:ext cx="9526121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41" y="3731738"/>
            <a:ext cx="5331759" cy="56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One tip for better brainstorming</a:t>
            </a:r>
          </a:p>
        </p:txBody>
      </p:sp>
    </p:spTree>
    <p:extLst>
      <p:ext uri="{BB962C8B-B14F-4D97-AF65-F5344CB8AC3E}">
        <p14:creationId xmlns:p14="http://schemas.microsoft.com/office/powerpoint/2010/main" val="649408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42841"/>
            <a:ext cx="10981944" cy="56613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Factors correlated to     collective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CD24-9EB8-DA43-AC6A-85404ECEC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a typeface="Arial"/>
              <a:sym typeface="Arial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solidFill>
                  <a:srgbClr val="3B576A"/>
                </a:solidFill>
                <a:ea typeface="Arial"/>
                <a:sym typeface="Arial"/>
              </a:rPr>
              <a:t>Diversity of gender, race and social class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solidFill>
                  <a:srgbClr val="3B576A"/>
                </a:solidFill>
                <a:ea typeface="Arial"/>
                <a:sym typeface="Arial"/>
              </a:rPr>
              <a:t>Equity and inclusion in group dynamics</a:t>
            </a:r>
            <a:endParaRPr lang="en-US" dirty="0">
              <a:solidFill>
                <a:srgbClr val="3B576A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solidFill>
                  <a:srgbClr val="3B576A"/>
                </a:solidFill>
                <a:ea typeface="Arial"/>
                <a:sym typeface="Arial"/>
              </a:rPr>
              <a:t>Turn-taking</a:t>
            </a:r>
            <a:endParaRPr lang="en-US" dirty="0">
              <a:solidFill>
                <a:srgbClr val="3B576A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solidFill>
                  <a:srgbClr val="3B576A"/>
                </a:solidFill>
                <a:ea typeface="Arial"/>
                <a:sym typeface="Arial"/>
              </a:rPr>
              <a:t>Social sensitivity</a:t>
            </a:r>
            <a:endParaRPr lang="en-US" dirty="0">
              <a:solidFill>
                <a:srgbClr val="3B576A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solidFill>
                  <a:srgbClr val="3B576A"/>
                </a:solidFill>
                <a:ea typeface="Arial"/>
                <a:sym typeface="Arial"/>
              </a:rPr>
              <a:t>Psychological safety</a:t>
            </a:r>
            <a:endParaRPr lang="en-US" dirty="0">
              <a:solidFill>
                <a:srgbClr val="3B576A"/>
              </a:solidFill>
            </a:endParaRPr>
          </a:p>
          <a:p>
            <a:endParaRPr lang="en-US" dirty="0">
              <a:solidFill>
                <a:srgbClr val="055E7A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Google Shape;475;p21">
            <a:extLst>
              <a:ext uri="{FF2B5EF4-FFF2-40B4-BE49-F238E27FC236}">
                <a16:creationId xmlns:a16="http://schemas.microsoft.com/office/drawing/2014/main" id="{1C53559B-87C0-0544-A7CE-70941451CDE7}"/>
              </a:ext>
            </a:extLst>
          </p:cNvPr>
          <p:cNvSpPr txBox="1"/>
          <p:nvPr/>
        </p:nvSpPr>
        <p:spPr>
          <a:xfrm>
            <a:off x="305096" y="5584356"/>
            <a:ext cx="11362648" cy="90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Evidence of a Collective Intelligence Factor in the Performance of Human Groups October 2010 </a:t>
            </a:r>
            <a:r>
              <a:rPr lang="en-US" sz="1050" u="sng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</a:t>
            </a:r>
            <a:endParaRPr sz="1050" u="sng" dirty="0">
              <a:solidFill>
                <a:srgbClr val="3B576A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On Racial Diversity and Group Decision Making: Identifying Multiple Effects of Racial Composition on Jury Deliberations </a:t>
            </a:r>
            <a:r>
              <a:rPr lang="en-US" sz="1050" u="sng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https://www.apa.org/pubs/journals/releases/psp-904597.pdf</a:t>
            </a:r>
            <a:endParaRPr sz="1050" u="sng" dirty="0">
              <a:solidFill>
                <a:srgbClr val="3B576A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b="0" i="0" dirty="0" err="1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Dittmann</a:t>
            </a:r>
            <a:r>
              <a:rPr lang="en-US" sz="1050" b="0" i="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, A. G., Stephens, N. M., &amp; Townsend, S. S. M. (2020). Achievement is not class-neutral: Working together benefits people from working-class contexts. </a:t>
            </a:r>
            <a:r>
              <a:rPr lang="en-US" sz="1050" b="0" i="1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Journal of Personality and Social Psychology, 119</a:t>
            </a:r>
            <a:r>
              <a:rPr lang="en-US" sz="1050" b="0" i="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(3), 517–539. </a:t>
            </a:r>
            <a:r>
              <a:rPr lang="en-US" sz="1050" b="0" i="0" u="sng" strike="noStrike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https://doi.org/10.1037/pspa0000194</a:t>
            </a:r>
            <a:endParaRPr sz="1050" u="sng" dirty="0">
              <a:solidFill>
                <a:srgbClr val="3B576A"/>
              </a:solidFill>
              <a:latin typeface="Poppins" pitchFamily="2" charset="77"/>
              <a:ea typeface="Arial"/>
              <a:cs typeface="Poppins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632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CA462E15-514B-3325-F6BC-EB9FD99DE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5"/>
          <a:stretch/>
        </p:blipFill>
        <p:spPr>
          <a:xfrm>
            <a:off x="20" y="-1"/>
            <a:ext cx="12191980" cy="6992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73000-6CCA-E147-A0BA-610C6EE8E83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19250" y="1908175"/>
            <a:ext cx="8953500" cy="3041650"/>
          </a:xfrm>
        </p:spPr>
        <p:txBody>
          <a:bodyPr anchor="ctr">
            <a:normAutofit/>
          </a:bodyPr>
          <a:lstStyle/>
          <a:p>
            <a:pPr algn="ctr"/>
            <a:r>
              <a:rPr lang="en-US" cap="none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PSYCHOLOGICAL SAFETY  AND BELONGING</a:t>
            </a:r>
          </a:p>
        </p:txBody>
      </p:sp>
    </p:spTree>
    <p:extLst>
      <p:ext uri="{BB962C8B-B14F-4D97-AF65-F5344CB8AC3E}">
        <p14:creationId xmlns:p14="http://schemas.microsoft.com/office/powerpoint/2010/main" val="4148433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</a:rPr>
              <a:t>Psychological safety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52ADC4-755C-2944-9423-A2565C45356A}"/>
              </a:ext>
            </a:extLst>
          </p:cNvPr>
          <p:cNvGrpSpPr/>
          <p:nvPr/>
        </p:nvGrpSpPr>
        <p:grpSpPr>
          <a:xfrm>
            <a:off x="7445762" y="830446"/>
            <a:ext cx="5839931" cy="5637589"/>
            <a:chOff x="-159132" y="-269007"/>
            <a:chExt cx="6504348" cy="7827574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1EBD7C58-318D-FF4E-B2FF-D47824AA8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363" t="43140" r="11176" b="12088"/>
            <a:stretch/>
          </p:blipFill>
          <p:spPr>
            <a:xfrm>
              <a:off x="-159132" y="3862413"/>
              <a:ext cx="6504348" cy="3696154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1D8C90E6-380D-8F44-B7C5-52A89B6F6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363" t="12813" r="11176" b="56632"/>
            <a:stretch/>
          </p:blipFill>
          <p:spPr>
            <a:xfrm>
              <a:off x="-76325" y="-269007"/>
              <a:ext cx="6066642" cy="41931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A361C3-9C7E-BB46-80DF-B40E234BA227}"/>
                </a:ext>
              </a:extLst>
            </p:cNvPr>
            <p:cNvSpPr txBox="1"/>
            <p:nvPr/>
          </p:nvSpPr>
          <p:spPr>
            <a:xfrm>
              <a:off x="2680668" y="6228989"/>
              <a:ext cx="1833717" cy="478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576A"/>
                  </a:solidFill>
                  <a:latin typeface="Poppins" pitchFamily="2" charset="77"/>
                  <a:cs typeface="Poppins" pitchFamily="2" charset="77"/>
                </a:rPr>
                <a:t>Shut Down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3DC212-CC2A-7542-808E-FE52C9873C44}"/>
                </a:ext>
              </a:extLst>
            </p:cNvPr>
            <p:cNvSpPr txBox="1"/>
            <p:nvPr/>
          </p:nvSpPr>
          <p:spPr>
            <a:xfrm>
              <a:off x="1135627" y="5926083"/>
              <a:ext cx="1833717" cy="478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576A"/>
                  </a:solidFill>
                  <a:latin typeface="Poppins" pitchFamily="2" charset="77"/>
                  <a:cs typeface="Poppins" pitchFamily="2" charset="77"/>
                </a:rPr>
                <a:t>Silence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6403DC-D2E9-944C-B70C-5C0F26967F66}"/>
                </a:ext>
              </a:extLst>
            </p:cNvPr>
            <p:cNvSpPr txBox="1"/>
            <p:nvPr/>
          </p:nvSpPr>
          <p:spPr>
            <a:xfrm>
              <a:off x="2412725" y="5592881"/>
              <a:ext cx="1833717" cy="478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576A"/>
                  </a:solidFill>
                  <a:latin typeface="Poppins" pitchFamily="2" charset="77"/>
                  <a:cs typeface="Poppins" pitchFamily="2" charset="77"/>
                </a:rPr>
                <a:t>Risk Aversion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25595B-11E9-3A48-8AAE-2D5458C0EA6A}"/>
                </a:ext>
              </a:extLst>
            </p:cNvPr>
            <p:cNvSpPr txBox="1"/>
            <p:nvPr/>
          </p:nvSpPr>
          <p:spPr>
            <a:xfrm>
              <a:off x="1021757" y="5289976"/>
              <a:ext cx="1833717" cy="478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576A"/>
                  </a:solidFill>
                  <a:latin typeface="Poppins" pitchFamily="2" charset="77"/>
                  <a:cs typeface="Poppins" pitchFamily="2" charset="77"/>
                </a:rPr>
                <a:t>Blame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C4F315-F9BC-4846-9897-4076BA126F41}"/>
                </a:ext>
              </a:extLst>
            </p:cNvPr>
            <p:cNvSpPr txBox="1"/>
            <p:nvPr/>
          </p:nvSpPr>
          <p:spPr>
            <a:xfrm>
              <a:off x="2170875" y="4930908"/>
              <a:ext cx="1833717" cy="478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576A"/>
                  </a:solidFill>
                  <a:latin typeface="Poppins" pitchFamily="2" charset="77"/>
                  <a:cs typeface="Poppins" pitchFamily="2" charset="77"/>
                </a:rPr>
                <a:t>Groupthink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7D5663-29A7-3E41-AD08-B6960AC5B0CA}"/>
                </a:ext>
              </a:extLst>
            </p:cNvPr>
            <p:cNvSpPr txBox="1"/>
            <p:nvPr/>
          </p:nvSpPr>
          <p:spPr>
            <a:xfrm>
              <a:off x="2176184" y="2014269"/>
              <a:ext cx="1833717" cy="478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576A"/>
                  </a:solidFill>
                  <a:latin typeface="Poppins" pitchFamily="2" charset="77"/>
                  <a:cs typeface="Poppins" pitchFamily="2" charset="77"/>
                </a:rPr>
                <a:t>Inspiration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A474AF-D2A8-B947-A3C9-A486EA0BAFF7}"/>
                </a:ext>
              </a:extLst>
            </p:cNvPr>
            <p:cNvSpPr txBox="1"/>
            <p:nvPr/>
          </p:nvSpPr>
          <p:spPr>
            <a:xfrm>
              <a:off x="963708" y="2547431"/>
              <a:ext cx="1833717" cy="478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576A"/>
                  </a:solidFill>
                  <a:latin typeface="Poppins" pitchFamily="2" charset="77"/>
                  <a:cs typeface="Poppins" pitchFamily="2" charset="77"/>
                </a:rPr>
                <a:t>Trust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B1E5A7-080F-E648-965D-A56B647062DD}"/>
                </a:ext>
              </a:extLst>
            </p:cNvPr>
            <p:cNvSpPr txBox="1"/>
            <p:nvPr/>
          </p:nvSpPr>
          <p:spPr>
            <a:xfrm>
              <a:off x="963709" y="1279003"/>
              <a:ext cx="1833717" cy="478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576A"/>
                  </a:solidFill>
                  <a:latin typeface="Poppins" pitchFamily="2" charset="77"/>
                  <a:cs typeface="Poppins" pitchFamily="2" charset="77"/>
                </a:rPr>
                <a:t>Curiosity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0137ED-C34E-6F4F-9320-0228380CB070}"/>
                </a:ext>
              </a:extLst>
            </p:cNvPr>
            <p:cNvSpPr txBox="1"/>
            <p:nvPr/>
          </p:nvSpPr>
          <p:spPr>
            <a:xfrm>
              <a:off x="2680668" y="1207506"/>
              <a:ext cx="1833717" cy="478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576A"/>
                  </a:solidFill>
                  <a:latin typeface="Poppins" pitchFamily="2" charset="77"/>
                  <a:cs typeface="Poppins" pitchFamily="2" charset="77"/>
                </a:rPr>
                <a:t>Vulnerability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6E4562-B70F-3840-91C7-796F59C2EBB2}"/>
                </a:ext>
              </a:extLst>
            </p:cNvPr>
            <p:cNvSpPr txBox="1"/>
            <p:nvPr/>
          </p:nvSpPr>
          <p:spPr>
            <a:xfrm>
              <a:off x="2879445" y="544463"/>
              <a:ext cx="1833717" cy="478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B576A"/>
                  </a:solidFill>
                  <a:latin typeface="Poppins" pitchFamily="2" charset="77"/>
                  <a:cs typeface="Poppins" pitchFamily="2" charset="77"/>
                </a:rPr>
                <a:t>Openness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36EE65-6D11-2A4C-9936-6046688310D8}"/>
              </a:ext>
            </a:extLst>
          </p:cNvPr>
          <p:cNvSpPr txBox="1"/>
          <p:nvPr/>
        </p:nvSpPr>
        <p:spPr>
          <a:xfrm>
            <a:off x="977328" y="2647392"/>
            <a:ext cx="61497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rgbClr val="3B576A"/>
                </a:solidFill>
                <a:effectLst/>
                <a:latin typeface="Poppins" pitchFamily="2" charset="77"/>
                <a:cs typeface="Poppins" pitchFamily="2" charset="77"/>
              </a:rPr>
              <a:t>“Psychological safety is not at odds with having tough conversations –       </a:t>
            </a:r>
            <a:r>
              <a:rPr lang="en-US" sz="2400" b="1" i="0" dirty="0">
                <a:solidFill>
                  <a:srgbClr val="C95637"/>
                </a:solidFill>
                <a:effectLst/>
                <a:latin typeface="Poppins" pitchFamily="2" charset="77"/>
                <a:cs typeface="Poppins" pitchFamily="2" charset="77"/>
              </a:rPr>
              <a:t>it is what allows us </a:t>
            </a:r>
            <a:r>
              <a:rPr lang="en-US" sz="2400" i="0" dirty="0">
                <a:solidFill>
                  <a:srgbClr val="3B576A"/>
                </a:solidFill>
                <a:effectLst/>
                <a:latin typeface="Poppins" pitchFamily="2" charset="77"/>
                <a:cs typeface="Poppins" pitchFamily="2" charset="77"/>
              </a:rPr>
              <a:t>to have tough conversations.”</a:t>
            </a:r>
          </a:p>
          <a:p>
            <a:r>
              <a:rPr lang="en-US" sz="1600" b="1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~Amy Edmondson, 2021</a:t>
            </a:r>
          </a:p>
        </p:txBody>
      </p:sp>
    </p:spTree>
    <p:extLst>
      <p:ext uri="{BB962C8B-B14F-4D97-AF65-F5344CB8AC3E}">
        <p14:creationId xmlns:p14="http://schemas.microsoft.com/office/powerpoint/2010/main" val="37318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CA462E15-514B-3325-F6BC-EB9FD99DE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3" t="15735" r="32255"/>
          <a:stretch/>
        </p:blipFill>
        <p:spPr>
          <a:xfrm>
            <a:off x="-367749" y="429"/>
            <a:ext cx="5168347" cy="6857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73000-6CCA-E147-A0BA-610C6EE8E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b="0" cap="none">
                <a:solidFill>
                  <a:srgbClr val="393D48"/>
                </a:solidFill>
                <a:latin typeface="Poppins" pitchFamily="2" charset="77"/>
                <a:cs typeface="Poppins" pitchFamily="2" charset="77"/>
              </a:rPr>
              <a:t>AGENDA</a:t>
            </a:r>
            <a:endParaRPr lang="en-US" b="0" cap="none" dirty="0">
              <a:solidFill>
                <a:srgbClr val="393D48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3ACFA38-19D0-D24F-A475-95921731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176" y="1449324"/>
            <a:ext cx="6544236" cy="3959352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Defining Diversity, Equity, Inclusion &amp; Belonging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rgbClr val="3B576A"/>
                </a:solidFill>
              </a:rPr>
              <a:t>The Power of Diverse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3B57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Psychological Safety and Belonging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rgbClr val="3B576A"/>
                </a:solidFill>
              </a:rPr>
              <a:t>Building a Culture of Inclusion</a:t>
            </a:r>
            <a:endParaRPr lang="en-US" sz="2000" cap="none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9809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517;p23" descr="A person throwing a frisbee&#10;&#10;Description automatically generated">
            <a:extLst>
              <a:ext uri="{FF2B5EF4-FFF2-40B4-BE49-F238E27FC236}">
                <a16:creationId xmlns:a16="http://schemas.microsoft.com/office/drawing/2014/main" id="{B90FA571-587B-EF46-98DD-CFD37142A9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244" r="11856" b="72872"/>
          <a:stretch/>
        </p:blipFill>
        <p:spPr>
          <a:xfrm flipH="1">
            <a:off x="0" y="0"/>
            <a:ext cx="12192000" cy="28622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6690"/>
            <a:ext cx="10241280" cy="566133"/>
          </a:xfrm>
        </p:spPr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Belonging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CD24-9EB8-DA43-AC6A-85404ECEC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4" name="Google Shape;515;p23">
            <a:extLst>
              <a:ext uri="{FF2B5EF4-FFF2-40B4-BE49-F238E27FC236}">
                <a16:creationId xmlns:a16="http://schemas.microsoft.com/office/drawing/2014/main" id="{D706C2D0-944B-934E-80A0-9AE4D378D541}"/>
              </a:ext>
            </a:extLst>
          </p:cNvPr>
          <p:cNvGrpSpPr/>
          <p:nvPr/>
        </p:nvGrpSpPr>
        <p:grpSpPr>
          <a:xfrm>
            <a:off x="2868706" y="1508974"/>
            <a:ext cx="9323294" cy="5443314"/>
            <a:chOff x="-375657" y="-81885"/>
            <a:chExt cx="12564280" cy="6939885"/>
          </a:xfrm>
        </p:grpSpPr>
        <p:pic>
          <p:nvPicPr>
            <p:cNvPr id="5" name="Google Shape;516;p23" descr="A person throwing a frisbee&#10;&#10;Description automatically generated">
              <a:extLst>
                <a:ext uri="{FF2B5EF4-FFF2-40B4-BE49-F238E27FC236}">
                  <a16:creationId xmlns:a16="http://schemas.microsoft.com/office/drawing/2014/main" id="{EB6D589D-B553-2F41-97EB-E5A89EEA97D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244" r="86307" b="11380"/>
            <a:stretch/>
          </p:blipFill>
          <p:spPr>
            <a:xfrm flipH="1">
              <a:off x="-375657" y="-81885"/>
              <a:ext cx="1689450" cy="6939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517;p23" descr="A person throwing a frisbee&#10;&#10;Description automatically generated">
              <a:extLst>
                <a:ext uri="{FF2B5EF4-FFF2-40B4-BE49-F238E27FC236}">
                  <a16:creationId xmlns:a16="http://schemas.microsoft.com/office/drawing/2014/main" id="{45A4C1DD-4E4C-1444-8B98-1C7CF837AF8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244" r="11856" b="11380"/>
            <a:stretch/>
          </p:blipFill>
          <p:spPr>
            <a:xfrm>
              <a:off x="1313794" y="-81885"/>
              <a:ext cx="10874829" cy="69398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oogle Shape;515;p23">
            <a:extLst>
              <a:ext uri="{FF2B5EF4-FFF2-40B4-BE49-F238E27FC236}">
                <a16:creationId xmlns:a16="http://schemas.microsoft.com/office/drawing/2014/main" id="{61266877-A898-1045-A35C-C31C452D00A9}"/>
              </a:ext>
            </a:extLst>
          </p:cNvPr>
          <p:cNvGrpSpPr/>
          <p:nvPr/>
        </p:nvGrpSpPr>
        <p:grpSpPr>
          <a:xfrm flipH="1">
            <a:off x="-1" y="1508974"/>
            <a:ext cx="2868707" cy="5443314"/>
            <a:chOff x="-375657" y="-81885"/>
            <a:chExt cx="3865934" cy="6939885"/>
          </a:xfrm>
        </p:grpSpPr>
        <p:pic>
          <p:nvPicPr>
            <p:cNvPr id="17" name="Google Shape;517;p23" descr="A person throwing a frisbee&#10;&#10;Description automatically generated">
              <a:extLst>
                <a:ext uri="{FF2B5EF4-FFF2-40B4-BE49-F238E27FC236}">
                  <a16:creationId xmlns:a16="http://schemas.microsoft.com/office/drawing/2014/main" id="{835E1726-E2B3-A346-8E4F-E43EF78333A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" t="4244" r="82358" b="11380"/>
            <a:stretch/>
          </p:blipFill>
          <p:spPr>
            <a:xfrm>
              <a:off x="1313795" y="-81885"/>
              <a:ext cx="2176482" cy="6939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516;p23" descr="A person throwing a frisbee&#10;&#10;Description automatically generated">
              <a:extLst>
                <a:ext uri="{FF2B5EF4-FFF2-40B4-BE49-F238E27FC236}">
                  <a16:creationId xmlns:a16="http://schemas.microsoft.com/office/drawing/2014/main" id="{8866C8B9-4EDF-0940-92CA-44B16F1A492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244" r="86307" b="11380"/>
            <a:stretch/>
          </p:blipFill>
          <p:spPr>
            <a:xfrm flipH="1">
              <a:off x="-375657" y="-81885"/>
              <a:ext cx="1689450" cy="69398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551;p24">
            <a:extLst>
              <a:ext uri="{FF2B5EF4-FFF2-40B4-BE49-F238E27FC236}">
                <a16:creationId xmlns:a16="http://schemas.microsoft.com/office/drawing/2014/main" id="{EC1F13C3-6F0A-9B46-A12C-3F86E450F7E4}"/>
              </a:ext>
            </a:extLst>
          </p:cNvPr>
          <p:cNvSpPr txBox="1"/>
          <p:nvPr/>
        </p:nvSpPr>
        <p:spPr>
          <a:xfrm>
            <a:off x="388297" y="1178207"/>
            <a:ext cx="1168516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A sense of belonging in the workplace is the ONE single metric that is consistently tied to </a:t>
            </a:r>
            <a:r>
              <a:rPr lang="en-US" sz="2400" b="1" dirty="0">
                <a:solidFill>
                  <a:srgbClr val="3B576A"/>
                </a:solidFill>
                <a:latin typeface="Poppins" pitchFamily="2" charset="77"/>
                <a:ea typeface="Century Gothic"/>
                <a:cs typeface="Poppins" pitchFamily="2" charset="77"/>
                <a:sym typeface="Century Gothic"/>
              </a:rPr>
              <a:t>workplace commitment, motivation and pride </a:t>
            </a:r>
            <a:r>
              <a:rPr lang="en-US" sz="12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(Paradigm, 2018)</a:t>
            </a:r>
          </a:p>
          <a:p>
            <a:pPr marL="171450" marR="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3B576A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High belonging is linked to a </a:t>
            </a:r>
            <a:r>
              <a:rPr lang="en-US" sz="2400" b="1" dirty="0">
                <a:solidFill>
                  <a:srgbClr val="3B576A"/>
                </a:solidFill>
                <a:latin typeface="Poppins" pitchFamily="2" charset="77"/>
                <a:ea typeface="Century Gothic"/>
                <a:cs typeface="Poppins" pitchFamily="2" charset="77"/>
                <a:sym typeface="Century Gothic"/>
              </a:rPr>
              <a:t>56%</a:t>
            </a:r>
            <a:r>
              <a:rPr lang="en-US" sz="2400" dirty="0">
                <a:solidFill>
                  <a:srgbClr val="3B576A"/>
                </a:solidFill>
                <a:latin typeface="Poppins" pitchFamily="2" charset="77"/>
                <a:ea typeface="Century Gothic"/>
                <a:cs typeface="Poppins" pitchFamily="2" charset="77"/>
                <a:sym typeface="Century Gothic"/>
              </a:rPr>
              <a:t> </a:t>
            </a:r>
            <a:r>
              <a:rPr lang="en-US" sz="2400" b="1" dirty="0">
                <a:solidFill>
                  <a:srgbClr val="3B576A"/>
                </a:solidFill>
                <a:latin typeface="Poppins" pitchFamily="2" charset="77"/>
                <a:ea typeface="Century Gothic"/>
                <a:cs typeface="Poppins" pitchFamily="2" charset="77"/>
                <a:sym typeface="Century Gothic"/>
              </a:rPr>
              <a:t>increase in job performance</a:t>
            </a:r>
            <a:r>
              <a:rPr lang="en-US" sz="18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, a 50% drop in turnover risk and a 75% reduction in sick days </a:t>
            </a:r>
            <a:r>
              <a:rPr lang="en-US" sz="12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(HBR, 2019)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3B576A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Psychological safety is linked to better team performance and </a:t>
            </a:r>
            <a:r>
              <a:rPr lang="en-US" sz="2400" b="1" dirty="0">
                <a:solidFill>
                  <a:srgbClr val="3B576A"/>
                </a:solidFill>
                <a:latin typeface="Poppins" pitchFamily="2" charset="77"/>
                <a:ea typeface="Century Gothic"/>
                <a:cs typeface="Poppins" pitchFamily="2" charset="77"/>
                <a:sym typeface="Century Gothic"/>
              </a:rPr>
              <a:t>greater innovation</a:t>
            </a:r>
            <a:r>
              <a:rPr lang="en-US" sz="2000" b="1" dirty="0">
                <a:solidFill>
                  <a:srgbClr val="3B576A"/>
                </a:solidFill>
                <a:latin typeface="Poppins" pitchFamily="2" charset="77"/>
                <a:ea typeface="Century Gothic"/>
                <a:cs typeface="Poppins" pitchFamily="2" charset="77"/>
                <a:sym typeface="Century Gothic"/>
              </a:rPr>
              <a:t> </a:t>
            </a:r>
            <a:r>
              <a:rPr lang="en-US" sz="12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(Google, 2012)</a:t>
            </a:r>
            <a:endParaRPr lang="en-US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  <a:p>
            <a:endParaRPr lang="en-US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Google Shape;551;p24">
            <a:extLst>
              <a:ext uri="{FF2B5EF4-FFF2-40B4-BE49-F238E27FC236}">
                <a16:creationId xmlns:a16="http://schemas.microsoft.com/office/drawing/2014/main" id="{6C4922A6-8A05-CA48-9ED4-D083D3352948}"/>
              </a:ext>
            </a:extLst>
          </p:cNvPr>
          <p:cNvSpPr txBox="1"/>
          <p:nvPr/>
        </p:nvSpPr>
        <p:spPr>
          <a:xfrm>
            <a:off x="406228" y="3450908"/>
            <a:ext cx="699861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LGBTQ+ employees who can be “out” at work are </a:t>
            </a:r>
            <a:r>
              <a:rPr lang="en-US" sz="2400" b="1" dirty="0">
                <a:solidFill>
                  <a:srgbClr val="3B576A"/>
                </a:solidFill>
                <a:latin typeface="Poppins" pitchFamily="2" charset="77"/>
                <a:ea typeface="Century Gothic"/>
                <a:cs typeface="Poppins" pitchFamily="2" charset="77"/>
                <a:sym typeface="Century Gothic"/>
              </a:rPr>
              <a:t>30% more productive </a:t>
            </a:r>
            <a:r>
              <a:rPr lang="en-US" sz="18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than employees who must hide their sexual orientation </a:t>
            </a:r>
            <a:r>
              <a:rPr lang="en-US" sz="12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(Frost, 2014)</a:t>
            </a:r>
            <a:endParaRPr lang="en-US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3B576A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989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CA462E15-514B-3325-F6BC-EB9FD99DE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5"/>
          <a:stretch/>
        </p:blipFill>
        <p:spPr>
          <a:xfrm>
            <a:off x="20" y="-1"/>
            <a:ext cx="12191980" cy="6992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73000-6CCA-E147-A0BA-610C6EE8E83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19250" y="1908175"/>
            <a:ext cx="8953500" cy="3041650"/>
          </a:xfrm>
        </p:spPr>
        <p:txBody>
          <a:bodyPr anchor="ctr">
            <a:normAutofit/>
          </a:bodyPr>
          <a:lstStyle/>
          <a:p>
            <a:pPr algn="ctr"/>
            <a:r>
              <a:rPr lang="en-US" cap="none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BUILDING AN INCLUSIVE CULTURE</a:t>
            </a:r>
          </a:p>
        </p:txBody>
      </p:sp>
    </p:spTree>
    <p:extLst>
      <p:ext uri="{BB962C8B-B14F-4D97-AF65-F5344CB8AC3E}">
        <p14:creationId xmlns:p14="http://schemas.microsoft.com/office/powerpoint/2010/main" val="249611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CA462E15-514B-3325-F6BC-EB9FD99DE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3" t="15735" r="32255"/>
          <a:stretch/>
        </p:blipFill>
        <p:spPr>
          <a:xfrm>
            <a:off x="-367749" y="429"/>
            <a:ext cx="5168347" cy="685757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EC5CD59-301B-5848-AEDE-209DC112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799" y="2544800"/>
            <a:ext cx="5830147" cy="1768400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solidFill>
                  <a:srgbClr val="3B576A"/>
                </a:solidFill>
              </a:rPr>
              <a:t>Where does culture happen?</a:t>
            </a:r>
          </a:p>
        </p:txBody>
      </p:sp>
    </p:spTree>
    <p:extLst>
      <p:ext uri="{BB962C8B-B14F-4D97-AF65-F5344CB8AC3E}">
        <p14:creationId xmlns:p14="http://schemas.microsoft.com/office/powerpoint/2010/main" val="333485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Content Placeholder 4" descr="Two people looking at a tablet&#10;&#10;Description automatically generated">
            <a:extLst>
              <a:ext uri="{FF2B5EF4-FFF2-40B4-BE49-F238E27FC236}">
                <a16:creationId xmlns:a16="http://schemas.microsoft.com/office/drawing/2014/main" id="{6A1398FA-D06F-074B-8530-22CB1EB93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713818" cy="848695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07443-6CCB-D24E-BB86-7AD0BD015C0C}"/>
              </a:ext>
            </a:extLst>
          </p:cNvPr>
          <p:cNvSpPr txBox="1"/>
          <p:nvPr/>
        </p:nvSpPr>
        <p:spPr>
          <a:xfrm>
            <a:off x="486262" y="453523"/>
            <a:ext cx="6149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rgbClr val="3B576A"/>
                </a:solidFill>
                <a:effectLst/>
                <a:latin typeface="Poppins" pitchFamily="2" charset="77"/>
                <a:cs typeface="Poppins" pitchFamily="2" charset="77"/>
              </a:rPr>
              <a:t>“Meetings are where culture forms, grows, and takes hold.” </a:t>
            </a:r>
            <a:r>
              <a:rPr lang="en-US" b="1" i="0" dirty="0">
                <a:solidFill>
                  <a:srgbClr val="3B576A"/>
                </a:solidFill>
                <a:effectLst/>
                <a:latin typeface="Poppins" pitchFamily="2" charset="77"/>
                <a:cs typeface="Poppins" pitchFamily="2" charset="77"/>
              </a:rPr>
              <a:t>~HBR, 2019</a:t>
            </a:r>
            <a:endParaRPr lang="en-US" sz="1600" b="1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64968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</a:rPr>
              <a:t>The meet guide</a:t>
            </a:r>
            <a:endParaRPr lang="en-US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8F2505-527C-E246-8E3C-1DFC3C93E8A0}"/>
              </a:ext>
            </a:extLst>
          </p:cNvPr>
          <p:cNvSpPr/>
          <p:nvPr/>
        </p:nvSpPr>
        <p:spPr>
          <a:xfrm>
            <a:off x="3884479" y="2436775"/>
            <a:ext cx="2034815" cy="1984450"/>
          </a:xfrm>
          <a:prstGeom prst="ellipse">
            <a:avLst/>
          </a:prstGeom>
          <a:solidFill>
            <a:srgbClr val="F4AE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7761BE-D417-1147-85E4-E62A3B363E4E}"/>
              </a:ext>
            </a:extLst>
          </p:cNvPr>
          <p:cNvSpPr/>
          <p:nvPr/>
        </p:nvSpPr>
        <p:spPr>
          <a:xfrm>
            <a:off x="6246640" y="2436775"/>
            <a:ext cx="2034815" cy="1984450"/>
          </a:xfrm>
          <a:prstGeom prst="ellipse">
            <a:avLst/>
          </a:prstGeom>
          <a:solidFill>
            <a:srgbClr val="055E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42A505-5346-BA47-AE78-ED5F912BFEEE}"/>
              </a:ext>
            </a:extLst>
          </p:cNvPr>
          <p:cNvSpPr/>
          <p:nvPr/>
        </p:nvSpPr>
        <p:spPr>
          <a:xfrm>
            <a:off x="8587465" y="2436775"/>
            <a:ext cx="2034815" cy="1984450"/>
          </a:xfrm>
          <a:prstGeom prst="ellipse">
            <a:avLst/>
          </a:prstGeom>
          <a:solidFill>
            <a:srgbClr val="C956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3BBA7F-0A1F-8B48-8F36-C4C1B633A733}"/>
              </a:ext>
            </a:extLst>
          </p:cNvPr>
          <p:cNvSpPr/>
          <p:nvPr/>
        </p:nvSpPr>
        <p:spPr>
          <a:xfrm>
            <a:off x="1535532" y="2436775"/>
            <a:ext cx="2034815" cy="1984450"/>
          </a:xfrm>
          <a:prstGeom prst="ellipse">
            <a:avLst/>
          </a:prstGeom>
          <a:solidFill>
            <a:srgbClr val="393D4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05391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Make participation easy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B59F34-31FC-A741-9EC5-206F72C9C52F}"/>
              </a:ext>
            </a:extLst>
          </p:cNvPr>
          <p:cNvSpPr/>
          <p:nvPr/>
        </p:nvSpPr>
        <p:spPr>
          <a:xfrm>
            <a:off x="685800" y="2436775"/>
            <a:ext cx="2034815" cy="1984450"/>
          </a:xfrm>
          <a:prstGeom prst="ellipse">
            <a:avLst/>
          </a:prstGeom>
          <a:solidFill>
            <a:srgbClr val="393D4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024883-7857-DF49-88B9-8E86CB9ADFAC}"/>
              </a:ext>
            </a:extLst>
          </p:cNvPr>
          <p:cNvSpPr txBox="1">
            <a:spLocks/>
          </p:cNvSpPr>
          <p:nvPr/>
        </p:nvSpPr>
        <p:spPr>
          <a:xfrm>
            <a:off x="3614057" y="1775896"/>
            <a:ext cx="7313023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E7A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95637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93D48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93D48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93D48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Intentional and thoughtful planning will bring out the best in everyone: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/>
          </a:p>
          <a:p>
            <a:pPr lvl="1"/>
            <a:r>
              <a:rPr lang="en-US" dirty="0"/>
              <a:t>Share the agenda ahead of time using collaborative tools</a:t>
            </a:r>
          </a:p>
          <a:p>
            <a:pPr lvl="1"/>
            <a:r>
              <a:rPr lang="en-US" dirty="0"/>
              <a:t>Be mindful of your room setup</a:t>
            </a:r>
          </a:p>
          <a:p>
            <a:pPr lvl="1"/>
            <a:r>
              <a:rPr lang="en-US" dirty="0"/>
              <a:t>Plan for virtual participation and inclusion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639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engage everyone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1F1F43-5BDD-3344-ADB6-39D91CD8EAC1}"/>
              </a:ext>
            </a:extLst>
          </p:cNvPr>
          <p:cNvSpPr/>
          <p:nvPr/>
        </p:nvSpPr>
        <p:spPr>
          <a:xfrm>
            <a:off x="685800" y="2436775"/>
            <a:ext cx="2034815" cy="1984450"/>
          </a:xfrm>
          <a:prstGeom prst="ellipse">
            <a:avLst/>
          </a:prstGeom>
          <a:solidFill>
            <a:srgbClr val="F4AE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AEE7CF-D592-9A42-88F9-2F341F2B655E}"/>
              </a:ext>
            </a:extLst>
          </p:cNvPr>
          <p:cNvSpPr txBox="1">
            <a:spLocks/>
          </p:cNvSpPr>
          <p:nvPr/>
        </p:nvSpPr>
        <p:spPr>
          <a:xfrm>
            <a:off x="3614057" y="1775896"/>
            <a:ext cx="7313023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E7A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95637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93D48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93D48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93D48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Create a communication pattern that predicts success: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/>
          </a:p>
          <a:p>
            <a:pPr lvl="1"/>
            <a:r>
              <a:rPr lang="en-US" dirty="0"/>
              <a:t>Create a ”no lurkers” rule</a:t>
            </a:r>
          </a:p>
          <a:p>
            <a:pPr lvl="1"/>
            <a:r>
              <a:rPr lang="en-US" dirty="0"/>
              <a:t>Give each other the gift of your full attention</a:t>
            </a:r>
          </a:p>
          <a:p>
            <a:pPr lvl="1"/>
            <a:r>
              <a:rPr lang="en-US" dirty="0"/>
              <a:t>Proactively invite each person to speak</a:t>
            </a:r>
          </a:p>
          <a:p>
            <a:pPr lvl="1"/>
            <a:r>
              <a:rPr lang="en-US" dirty="0"/>
              <a:t>Redirect questions to the group</a:t>
            </a:r>
          </a:p>
          <a:p>
            <a:pPr lvl="1"/>
            <a:r>
              <a:rPr lang="en-US" dirty="0"/>
              <a:t>Practice YES AND</a:t>
            </a:r>
          </a:p>
        </p:txBody>
      </p:sp>
    </p:spTree>
    <p:extLst>
      <p:ext uri="{BB962C8B-B14F-4D97-AF65-F5344CB8AC3E}">
        <p14:creationId xmlns:p14="http://schemas.microsoft.com/office/powerpoint/2010/main" val="1545902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Ensure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CD24-9EB8-DA43-AC6A-85404ECEC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4057" y="1775896"/>
            <a:ext cx="7313023" cy="39593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Observe the dynamics in the meeting &amp; intervene to share the power:</a:t>
            </a:r>
          </a:p>
          <a:p>
            <a:pPr marL="0" indent="0">
              <a:buNone/>
            </a:pPr>
            <a:endParaRPr lang="en-US" sz="1000" dirty="0"/>
          </a:p>
          <a:p>
            <a:pPr lvl="1"/>
            <a:r>
              <a:rPr lang="en-US" dirty="0"/>
              <a:t>Who’s speaking the most?</a:t>
            </a:r>
          </a:p>
          <a:p>
            <a:pPr lvl="1"/>
            <a:r>
              <a:rPr lang="en-US" dirty="0"/>
              <a:t>Who’s been interrupted?</a:t>
            </a:r>
          </a:p>
          <a:p>
            <a:pPr lvl="1"/>
            <a:r>
              <a:rPr lang="en-US" dirty="0"/>
              <a:t>Whose ideas are praised or valued?</a:t>
            </a:r>
          </a:p>
          <a:p>
            <a:pPr lvl="1"/>
            <a:r>
              <a:rPr lang="en-US" dirty="0"/>
              <a:t>Who hasn’t been acknowledged?</a:t>
            </a:r>
          </a:p>
          <a:p>
            <a:pPr lvl="1"/>
            <a:r>
              <a:rPr lang="en-US" dirty="0"/>
              <a:t>Who’s hanging back or checked out of the discussion?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F7E2E2-EFE0-6144-AA83-A41B0D07FA6D}"/>
              </a:ext>
            </a:extLst>
          </p:cNvPr>
          <p:cNvSpPr/>
          <p:nvPr/>
        </p:nvSpPr>
        <p:spPr>
          <a:xfrm>
            <a:off x="685800" y="2436775"/>
            <a:ext cx="2034815" cy="1984450"/>
          </a:xfrm>
          <a:prstGeom prst="ellipse">
            <a:avLst/>
          </a:prstGeom>
          <a:solidFill>
            <a:srgbClr val="055E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12208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18387"/>
            <a:ext cx="11218333" cy="566133"/>
          </a:xfrm>
        </p:spPr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Tap into collective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CD24-9EB8-DA43-AC6A-85404ECEC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0513" y="1857318"/>
            <a:ext cx="7073537" cy="3959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55E7A"/>
                </a:solidFill>
                <a:latin typeface="Poppins" pitchFamily="2" charset="77"/>
                <a:cs typeface="Poppins" pitchFamily="2" charset="77"/>
              </a:rPr>
              <a:t>Ask questions to encourage disagreement:</a:t>
            </a:r>
          </a:p>
          <a:p>
            <a:pPr marL="0" indent="0">
              <a:buNone/>
            </a:pPr>
            <a:endParaRPr lang="en-US" sz="1000" dirty="0">
              <a:solidFill>
                <a:srgbClr val="055E7A"/>
              </a:solidFill>
              <a:latin typeface="Poppins" pitchFamily="2" charset="77"/>
              <a:cs typeface="Poppins" pitchFamily="2" charset="77"/>
            </a:endParaRPr>
          </a:p>
          <a:p>
            <a:pPr lvl="1"/>
            <a:r>
              <a:rPr lang="en-US" dirty="0"/>
              <a:t>What are we missing here?</a:t>
            </a:r>
          </a:p>
          <a:p>
            <a:pPr lvl="1"/>
            <a:r>
              <a:rPr lang="en-US" dirty="0">
                <a:latin typeface="Poppins" pitchFamily="2" charset="77"/>
                <a:cs typeface="Poppins" pitchFamily="2" charset="77"/>
              </a:rPr>
              <a:t>How might this go wrong?</a:t>
            </a:r>
          </a:p>
          <a:p>
            <a:pPr lvl="1"/>
            <a:r>
              <a:rPr lang="en-US" dirty="0"/>
              <a:t>What holes can you poke in this idea?</a:t>
            </a:r>
          </a:p>
          <a:p>
            <a:pPr lvl="1"/>
            <a:r>
              <a:rPr lang="en-US" dirty="0">
                <a:latin typeface="Poppins" pitchFamily="2" charset="77"/>
                <a:cs typeface="Poppins" pitchFamily="2" charset="77"/>
              </a:rPr>
              <a:t>What challenges do you see?</a:t>
            </a:r>
          </a:p>
          <a:p>
            <a:pPr lvl="1"/>
            <a:r>
              <a:rPr lang="en-US" dirty="0"/>
              <a:t>What’s an alternative to this plan?</a:t>
            </a:r>
          </a:p>
          <a:p>
            <a:pPr lvl="1"/>
            <a:r>
              <a:rPr lang="en-US" dirty="0">
                <a:latin typeface="Poppins" pitchFamily="2" charset="77"/>
                <a:cs typeface="Poppins" pitchFamily="2" charset="77"/>
              </a:rPr>
              <a:t>Who’s going to disagree with this, and why?</a:t>
            </a:r>
          </a:p>
          <a:p>
            <a:pPr lvl="1"/>
            <a:r>
              <a:rPr lang="en-US" dirty="0"/>
              <a:t>Would you personally bet $1000 on our success?</a:t>
            </a: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8721F14-EAA6-A946-B3AA-D57950858D70}"/>
              </a:ext>
            </a:extLst>
          </p:cNvPr>
          <p:cNvSpPr/>
          <p:nvPr/>
        </p:nvSpPr>
        <p:spPr>
          <a:xfrm>
            <a:off x="685800" y="2496425"/>
            <a:ext cx="2034815" cy="1984450"/>
          </a:xfrm>
          <a:prstGeom prst="ellipse">
            <a:avLst/>
          </a:prstGeom>
          <a:solidFill>
            <a:srgbClr val="C956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45941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CA462E15-514B-3325-F6BC-EB9FD99DE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3" t="15735" r="32255"/>
          <a:stretch/>
        </p:blipFill>
        <p:spPr>
          <a:xfrm>
            <a:off x="-367749" y="429"/>
            <a:ext cx="5168347" cy="6857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73000-6CCA-E147-A0BA-610C6EE8E8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7844" y="719138"/>
            <a:ext cx="4003589" cy="730249"/>
          </a:xfrm>
        </p:spPr>
        <p:txBody>
          <a:bodyPr anchor="b">
            <a:normAutofit fontScale="90000"/>
          </a:bodyPr>
          <a:lstStyle/>
          <a:p>
            <a:r>
              <a:rPr lang="en-US" b="0" cap="none" dirty="0">
                <a:solidFill>
                  <a:srgbClr val="393D48"/>
                </a:solidFill>
                <a:latin typeface="Poppins" pitchFamily="2" charset="77"/>
                <a:cs typeface="Poppins" pitchFamily="2" charset="77"/>
              </a:rPr>
              <a:t>WHERE WE’VE BEEN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3ACFA38-19D0-D24F-A475-959217319D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20481" y="1449387"/>
            <a:ext cx="6543675" cy="3959225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Defining Diversity, Equity, Inclusion &amp; Belonging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rgbClr val="3B576A"/>
                </a:solidFill>
              </a:rPr>
              <a:t>The Power of Diverse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3B57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Psychological Safety and Belonging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rgbClr val="3B576A"/>
                </a:solidFill>
              </a:rPr>
              <a:t>Building a Culture of Inclusion</a:t>
            </a:r>
            <a:endParaRPr lang="en-US" sz="2000" cap="none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5444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CA462E15-514B-3325-F6BC-EB9FD99DE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5"/>
          <a:stretch/>
        </p:blipFill>
        <p:spPr>
          <a:xfrm>
            <a:off x="20" y="-1"/>
            <a:ext cx="12191980" cy="6992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73000-6CCA-E147-A0BA-610C6EE8E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758" y="1907393"/>
            <a:ext cx="8952932" cy="3043213"/>
          </a:xfrm>
        </p:spPr>
        <p:txBody>
          <a:bodyPr anchor="ctr">
            <a:normAutofit/>
          </a:bodyPr>
          <a:lstStyle/>
          <a:p>
            <a:r>
              <a:rPr lang="en-US" cap="none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DEFINING DIVERSITY, EQUITY, INCLUSION &amp; BELONGING</a:t>
            </a:r>
          </a:p>
        </p:txBody>
      </p:sp>
    </p:spTree>
    <p:extLst>
      <p:ext uri="{BB962C8B-B14F-4D97-AF65-F5344CB8AC3E}">
        <p14:creationId xmlns:p14="http://schemas.microsoft.com/office/powerpoint/2010/main" val="391120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CA462E15-514B-3325-F6BC-EB9FD99DE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3" t="15735" r="32255"/>
          <a:stretch/>
        </p:blipFill>
        <p:spPr>
          <a:xfrm>
            <a:off x="-367749" y="429"/>
            <a:ext cx="5168347" cy="6857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73000-6CCA-E147-A0BA-610C6EE8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847" y="3145933"/>
            <a:ext cx="5168348" cy="566133"/>
          </a:xfrm>
        </p:spPr>
        <p:txBody>
          <a:bodyPr anchor="b">
            <a:normAutofit/>
          </a:bodyPr>
          <a:lstStyle/>
          <a:p>
            <a:pPr algn="ctr"/>
            <a:r>
              <a:rPr lang="en-US" b="0" cap="none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594301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CA462E15-514B-3325-F6BC-EB9FD99DE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5"/>
          <a:stretch/>
        </p:blipFill>
        <p:spPr>
          <a:xfrm>
            <a:off x="20" y="-1"/>
            <a:ext cx="12191980" cy="6857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73000-6CCA-E147-A0BA-610C6EE8E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534" y="504966"/>
            <a:ext cx="8952932" cy="3043213"/>
          </a:xfrm>
        </p:spPr>
        <p:txBody>
          <a:bodyPr anchor="b">
            <a:normAutofit/>
          </a:bodyPr>
          <a:lstStyle/>
          <a:p>
            <a:r>
              <a:rPr lang="en-US" cap="none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06E42-77DE-0A47-BB4F-AD7997F19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9312" y="3648963"/>
            <a:ext cx="7613374" cy="2208321"/>
          </a:xfrm>
        </p:spPr>
        <p:txBody>
          <a:bodyPr anchor="t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carajpelletier@gmail.com</a:t>
            </a: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radicalwelcome</a:t>
            </a: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US" dirty="0">
                <a:solidFill>
                  <a:schemeClr val="bg1"/>
                </a:solidFill>
              </a:rPr>
              <a:t>Linkedin.com/in/</a:t>
            </a:r>
            <a:r>
              <a:rPr lang="en-US" dirty="0" err="1">
                <a:solidFill>
                  <a:schemeClr val="bg1"/>
                </a:solidFill>
              </a:rPr>
              <a:t>youcansitwithme</a:t>
            </a: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6535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5320"/>
            <a:ext cx="10241280" cy="566133"/>
          </a:xfrm>
        </p:spPr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Defining DEI&amp;B</a:t>
            </a:r>
          </a:p>
        </p:txBody>
      </p:sp>
      <p:pic>
        <p:nvPicPr>
          <p:cNvPr id="5" name="Content Placeholder 4" descr="Shape&#10;&#10;Description automatically generated with low confidence">
            <a:extLst>
              <a:ext uri="{FF2B5EF4-FFF2-40B4-BE49-F238E27FC236}">
                <a16:creationId xmlns:a16="http://schemas.microsoft.com/office/drawing/2014/main" id="{E82C42AC-4406-0C42-9225-6A8761633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3689175"/>
            <a:ext cx="1022444" cy="1022444"/>
          </a:xfrm>
        </p:spPr>
      </p:pic>
      <p:pic>
        <p:nvPicPr>
          <p:cNvPr id="1026" name="Picture 2" descr="Universal access with solid fill">
            <a:extLst>
              <a:ext uri="{FF2B5EF4-FFF2-40B4-BE49-F238E27FC236}">
                <a16:creationId xmlns:a16="http://schemas.microsoft.com/office/drawing/2014/main" id="{53387835-6363-A348-9B96-13A49EAE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3" y="1104648"/>
            <a:ext cx="1295350" cy="12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ales of justice with solid fill">
            <a:extLst>
              <a:ext uri="{FF2B5EF4-FFF2-40B4-BE49-F238E27FC236}">
                <a16:creationId xmlns:a16="http://schemas.microsoft.com/office/drawing/2014/main" id="{42268924-7EAA-0E4C-A728-EDF6A695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97635"/>
            <a:ext cx="1022444" cy="10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ing with hearts face outline with solid fill">
            <a:extLst>
              <a:ext uri="{FF2B5EF4-FFF2-40B4-BE49-F238E27FC236}">
                <a16:creationId xmlns:a16="http://schemas.microsoft.com/office/drawing/2014/main" id="{22CCF229-13BD-C64D-AA5A-7A780B96C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3" y="4980716"/>
            <a:ext cx="1158897" cy="115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56BBB1-17DA-B640-818E-7E3B879B1760}"/>
              </a:ext>
            </a:extLst>
          </p:cNvPr>
          <p:cNvSpPr txBox="1"/>
          <p:nvPr/>
        </p:nvSpPr>
        <p:spPr>
          <a:xfrm>
            <a:off x="2024748" y="1382991"/>
            <a:ext cx="9539489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18872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64B15"/>
                </a:solidFill>
                <a:effectLst/>
                <a:latin typeface="Poppins" pitchFamily="2" charset="77"/>
              </a:rPr>
              <a:t>DIVERSITY</a:t>
            </a:r>
            <a:r>
              <a:rPr lang="en-US" sz="1800" b="1" i="0" u="none" strike="noStrike" dirty="0">
                <a:solidFill>
                  <a:srgbClr val="F64B15"/>
                </a:solidFill>
                <a:effectLst/>
                <a:latin typeface="Poppins" pitchFamily="2" charset="77"/>
              </a:rPr>
              <a:t> </a:t>
            </a:r>
            <a:r>
              <a:rPr lang="en-US" sz="1800" b="0" i="0" u="none" strike="noStrike" dirty="0">
                <a:solidFill>
                  <a:srgbClr val="393D48"/>
                </a:solidFill>
                <a:effectLst/>
                <a:latin typeface="Poppins" pitchFamily="2" charset="77"/>
              </a:rPr>
              <a:t>is made up of the numerous human attributes that differentiate people from each other. </a:t>
            </a:r>
            <a:endParaRPr lang="en-US" b="0" dirty="0">
              <a:solidFill>
                <a:srgbClr val="393D48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BA7A5-D48B-AC45-9780-802C74650468}"/>
              </a:ext>
            </a:extLst>
          </p:cNvPr>
          <p:cNvSpPr txBox="1"/>
          <p:nvPr/>
        </p:nvSpPr>
        <p:spPr>
          <a:xfrm>
            <a:off x="2024747" y="2539525"/>
            <a:ext cx="9539489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18872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2894C4"/>
                </a:solidFill>
                <a:effectLst/>
                <a:latin typeface="Poppins" pitchFamily="2" charset="77"/>
              </a:rPr>
              <a:t>EQUITY</a:t>
            </a:r>
            <a:r>
              <a:rPr lang="en-US" sz="1800" b="0" i="0" u="none" strike="noStrike" dirty="0">
                <a:solidFill>
                  <a:srgbClr val="1A0D3F"/>
                </a:solidFill>
                <a:effectLst/>
                <a:latin typeface="Poppins" pitchFamily="2" charset="77"/>
              </a:rPr>
              <a:t> </a:t>
            </a:r>
            <a:r>
              <a:rPr lang="en-US" sz="1800" b="0" i="0" u="none" strike="noStrike" dirty="0">
                <a:solidFill>
                  <a:srgbClr val="393D48"/>
                </a:solidFill>
                <a:effectLst/>
                <a:latin typeface="Poppins" pitchFamily="2" charset="77"/>
              </a:rPr>
              <a:t>is about treating people fairly. It’s not the same as equality, which is treating everyone the same.</a:t>
            </a:r>
            <a:endParaRPr lang="en-US" b="0" dirty="0">
              <a:solidFill>
                <a:srgbClr val="393D48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F37ED-CBEE-B044-81BE-F4A855632EC4}"/>
              </a:ext>
            </a:extLst>
          </p:cNvPr>
          <p:cNvSpPr txBox="1"/>
          <p:nvPr/>
        </p:nvSpPr>
        <p:spPr>
          <a:xfrm>
            <a:off x="2024747" y="3831065"/>
            <a:ext cx="9539489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18872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Poppins" pitchFamily="2" charset="77"/>
              </a:rPr>
              <a:t>INCLUSION</a:t>
            </a:r>
            <a:r>
              <a:rPr lang="en-US" sz="1800" b="0" i="0" u="none" strike="noStrike" dirty="0">
                <a:solidFill>
                  <a:srgbClr val="1A0D3F"/>
                </a:solidFill>
                <a:effectLst/>
                <a:latin typeface="Poppins" pitchFamily="2" charset="77"/>
              </a:rPr>
              <a:t> </a:t>
            </a:r>
            <a:r>
              <a:rPr lang="en-US" sz="1800" b="0" i="0" u="none" strike="noStrike" dirty="0">
                <a:solidFill>
                  <a:srgbClr val="393D48"/>
                </a:solidFill>
                <a:effectLst/>
                <a:latin typeface="Poppins" pitchFamily="2" charset="77"/>
              </a:rPr>
              <a:t>is made up of the behaviors that proactively recognize, respect and welcome diversity.</a:t>
            </a:r>
            <a:endParaRPr lang="en-US" b="0" dirty="0">
              <a:solidFill>
                <a:srgbClr val="393D48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EDE013-E811-1F45-BEB8-EBB7DA49F2EE}"/>
              </a:ext>
            </a:extLst>
          </p:cNvPr>
          <p:cNvSpPr txBox="1"/>
          <p:nvPr/>
        </p:nvSpPr>
        <p:spPr>
          <a:xfrm>
            <a:off x="2024746" y="5122603"/>
            <a:ext cx="9539489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14300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4AE29"/>
                </a:solidFill>
                <a:effectLst/>
                <a:latin typeface="Poppins" pitchFamily="2" charset="77"/>
              </a:rPr>
              <a:t>BELONGING </a:t>
            </a:r>
            <a:r>
              <a:rPr lang="en-US" sz="1800" b="0" i="0" u="none" strike="noStrike" dirty="0">
                <a:solidFill>
                  <a:srgbClr val="393D48"/>
                </a:solidFill>
                <a:effectLst/>
                <a:latin typeface="Poppins" pitchFamily="2" charset="77"/>
              </a:rPr>
              <a:t>is a mental and emotional state of feeling seen, valued, and supported for your uniqueness. “Belonging is the opposite of fitting in.” </a:t>
            </a:r>
            <a:r>
              <a:rPr lang="en-US" sz="1200" b="0" i="0" u="none" strike="noStrike" dirty="0">
                <a:solidFill>
                  <a:srgbClr val="393D48"/>
                </a:solidFill>
                <a:effectLst/>
                <a:latin typeface="Poppins" pitchFamily="2" charset="77"/>
              </a:rPr>
              <a:t>~ </a:t>
            </a:r>
            <a:r>
              <a:rPr lang="en-US" sz="1200" b="0" i="0" u="none" strike="noStrike" dirty="0" err="1">
                <a:solidFill>
                  <a:srgbClr val="393D48"/>
                </a:solidFill>
                <a:effectLst/>
                <a:latin typeface="Poppins" pitchFamily="2" charset="77"/>
              </a:rPr>
              <a:t>Brene</a:t>
            </a:r>
            <a:r>
              <a:rPr lang="en-US" sz="1200" b="0" i="0" u="none" strike="noStrike" dirty="0">
                <a:solidFill>
                  <a:srgbClr val="393D48"/>
                </a:solidFill>
                <a:effectLst/>
                <a:latin typeface="Poppins" pitchFamily="2" charset="77"/>
              </a:rPr>
              <a:t> Brown</a:t>
            </a:r>
            <a:endParaRPr lang="en-US" b="0" dirty="0">
              <a:solidFill>
                <a:srgbClr val="393D48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2432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equity iceberg: What you need to know about serving the underserved">
            <a:extLst>
              <a:ext uri="{FF2B5EF4-FFF2-40B4-BE49-F238E27FC236}">
                <a16:creationId xmlns:a16="http://schemas.microsoft.com/office/drawing/2014/main" id="{EFAEAF40-E98F-C14E-8026-A8705E78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19303" y="3712509"/>
            <a:ext cx="5224462" cy="5667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Diversity is more than meets the eye</a:t>
            </a:r>
          </a:p>
        </p:txBody>
      </p:sp>
    </p:spTree>
    <p:extLst>
      <p:ext uri="{BB962C8B-B14F-4D97-AF65-F5344CB8AC3E}">
        <p14:creationId xmlns:p14="http://schemas.microsoft.com/office/powerpoint/2010/main" val="203543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CA462E15-514B-3325-F6BC-EB9FD99DE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5"/>
          <a:stretch/>
        </p:blipFill>
        <p:spPr>
          <a:xfrm>
            <a:off x="20" y="-1"/>
            <a:ext cx="12191980" cy="6992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73000-6CCA-E147-A0BA-610C6EE8E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758" y="1907393"/>
            <a:ext cx="8952932" cy="3043213"/>
          </a:xfrm>
        </p:spPr>
        <p:txBody>
          <a:bodyPr anchor="ctr">
            <a:normAutofit/>
          </a:bodyPr>
          <a:lstStyle/>
          <a:p>
            <a:r>
              <a:rPr lang="en-US" cap="none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POWER OF           DIVERSE TEAMS</a:t>
            </a:r>
          </a:p>
        </p:txBody>
      </p:sp>
    </p:spTree>
    <p:extLst>
      <p:ext uri="{BB962C8B-B14F-4D97-AF65-F5344CB8AC3E}">
        <p14:creationId xmlns:p14="http://schemas.microsoft.com/office/powerpoint/2010/main" val="422001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5965" y="324059"/>
            <a:ext cx="10240963" cy="565150"/>
          </a:xfrm>
        </p:spPr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Diversity &amp; Business Results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8964235-F992-8748-B90D-D4E8EDD7B11A}"/>
              </a:ext>
            </a:extLst>
          </p:cNvPr>
          <p:cNvSpPr/>
          <p:nvPr/>
        </p:nvSpPr>
        <p:spPr>
          <a:xfrm>
            <a:off x="3420209" y="3042787"/>
            <a:ext cx="3604800" cy="3515573"/>
          </a:xfrm>
          <a:prstGeom prst="ellipse">
            <a:avLst/>
          </a:prstGeom>
          <a:solidFill>
            <a:srgbClr val="F4AE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286922-643D-A140-A0E3-EC59826CC909}"/>
              </a:ext>
            </a:extLst>
          </p:cNvPr>
          <p:cNvSpPr/>
          <p:nvPr/>
        </p:nvSpPr>
        <p:spPr>
          <a:xfrm>
            <a:off x="5766447" y="946670"/>
            <a:ext cx="3604800" cy="3515573"/>
          </a:xfrm>
          <a:prstGeom prst="ellipse">
            <a:avLst/>
          </a:prstGeom>
          <a:solidFill>
            <a:srgbClr val="055E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2455D-CCA5-2941-AD9E-3AA3468C9F40}"/>
              </a:ext>
            </a:extLst>
          </p:cNvPr>
          <p:cNvSpPr txBox="1"/>
          <p:nvPr/>
        </p:nvSpPr>
        <p:spPr>
          <a:xfrm>
            <a:off x="3670889" y="3765942"/>
            <a:ext cx="310344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Companies in the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top quartile for </a:t>
            </a:r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racial/ethnic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diversity are </a:t>
            </a:r>
            <a:r>
              <a:rPr lang="en-US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33% more likely 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to have financial returns above industry medians</a:t>
            </a:r>
          </a:p>
          <a:p>
            <a:pPr marL="0" indent="0" algn="ctr">
              <a:buNone/>
            </a:pPr>
            <a:r>
              <a:rPr lang="en-US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(2015, McKinsey)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9F0184-7E26-C741-8BC1-803F7736F4EB}"/>
              </a:ext>
            </a:extLst>
          </p:cNvPr>
          <p:cNvSpPr/>
          <p:nvPr/>
        </p:nvSpPr>
        <p:spPr>
          <a:xfrm>
            <a:off x="8123195" y="3042787"/>
            <a:ext cx="3604800" cy="3515573"/>
          </a:xfrm>
          <a:prstGeom prst="ellipse">
            <a:avLst/>
          </a:prstGeom>
          <a:solidFill>
            <a:srgbClr val="C956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ctr">
              <a:buNone/>
            </a:pP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793A2-1121-E14C-8B26-73C119371858}"/>
              </a:ext>
            </a:extLst>
          </p:cNvPr>
          <p:cNvSpPr txBox="1"/>
          <p:nvPr/>
        </p:nvSpPr>
        <p:spPr>
          <a:xfrm>
            <a:off x="6059896" y="1416795"/>
            <a:ext cx="3103752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Companies that improved inclusion of persons with </a:t>
            </a:r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disabilities </a:t>
            </a: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FF19AD-203D-724F-8194-78D82D2AA284}"/>
              </a:ext>
            </a:extLst>
          </p:cNvPr>
          <p:cNvSpPr txBox="1"/>
          <p:nvPr/>
        </p:nvSpPr>
        <p:spPr>
          <a:xfrm>
            <a:off x="8390153" y="3779626"/>
            <a:ext cx="31034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 study of                             20,000 companies found          that companies with          </a:t>
            </a:r>
            <a:r>
              <a:rPr lang="en-US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more female executives 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are               more profitable</a:t>
            </a:r>
          </a:p>
          <a:p>
            <a:pPr marL="0" indent="0" algn="ctr">
              <a:buNone/>
            </a:pPr>
            <a:r>
              <a:rPr lang="en-US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(2016, Current Opinion in Psychology)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B19B61-C7CE-9944-A4B9-674E652D496B}"/>
              </a:ext>
            </a:extLst>
          </p:cNvPr>
          <p:cNvSpPr/>
          <p:nvPr/>
        </p:nvSpPr>
        <p:spPr>
          <a:xfrm>
            <a:off x="1055339" y="946670"/>
            <a:ext cx="3604800" cy="3515573"/>
          </a:xfrm>
          <a:prstGeom prst="ellipse">
            <a:avLst/>
          </a:prstGeom>
          <a:solidFill>
            <a:srgbClr val="393D4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8691B-9D61-3147-AD54-4C7BBB94231B}"/>
              </a:ext>
            </a:extLst>
          </p:cNvPr>
          <p:cNvSpPr txBox="1"/>
          <p:nvPr/>
        </p:nvSpPr>
        <p:spPr>
          <a:xfrm>
            <a:off x="1359393" y="1514970"/>
            <a:ext cx="3040164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Management teams with a wider range of educational and work backgrounds produce                                                 </a:t>
            </a:r>
            <a:r>
              <a:rPr lang="en-US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more innovative                   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products</a:t>
            </a:r>
            <a:endParaRPr lang="en-US" sz="2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0" indent="0" algn="ctr">
              <a:buNone/>
            </a:pPr>
            <a:r>
              <a:rPr lang="en-US" sz="105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(2011, Journal of Product Innovation Management)</a:t>
            </a:r>
            <a:endParaRPr lang="en-US" sz="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5A4D6-7110-5446-BF61-BA3E16FBA59F}"/>
              </a:ext>
            </a:extLst>
          </p:cNvPr>
          <p:cNvSpPr txBox="1"/>
          <p:nvPr/>
        </p:nvSpPr>
        <p:spPr>
          <a:xfrm>
            <a:off x="6059896" y="2552765"/>
            <a:ext cx="3103752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4x more likely 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to outperform shareholder returns of their peer group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(2018, Accenture)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03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The power of diverse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CD24-9EB8-DA43-AC6A-85404ECEC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934" y="1723343"/>
            <a:ext cx="5586255" cy="3959352"/>
          </a:xfrm>
        </p:spPr>
        <p:txBody>
          <a:bodyPr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95637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We now have </a:t>
            </a:r>
            <a:r>
              <a:rPr lang="en-US" sz="2800" b="1" dirty="0">
                <a:solidFill>
                  <a:srgbClr val="C95637"/>
                </a:solidFill>
                <a:latin typeface="Poppins" pitchFamily="2" charset="77"/>
                <a:ea typeface="Century Gothic"/>
                <a:cs typeface="Poppins" pitchFamily="2" charset="77"/>
                <a:sym typeface="Century Gothic"/>
              </a:rPr>
              <a:t>30 years of data </a:t>
            </a:r>
            <a:r>
              <a:rPr lang="en-US" sz="2800" b="1" dirty="0">
                <a:solidFill>
                  <a:srgbClr val="C95637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showing teams win.                                                          </a:t>
            </a:r>
            <a:r>
              <a:rPr lang="en-US" sz="24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Whether in academic settings, investing, or even songwriting. </a:t>
            </a:r>
            <a:endParaRPr lang="en-US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Teams beat individuals and diverse </a:t>
            </a:r>
            <a:r>
              <a:rPr lang="en-US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teams beat homogeneous teams.</a:t>
            </a:r>
            <a:r>
              <a:rPr lang="en-US" b="1" dirty="0">
                <a:solidFill>
                  <a:srgbClr val="3B576A"/>
                </a:solidFill>
                <a:latin typeface="Poppins" pitchFamily="2" charset="77"/>
                <a:ea typeface="Century Gothic"/>
                <a:cs typeface="Poppins" pitchFamily="2" charset="77"/>
                <a:sym typeface="Century Gothic"/>
              </a:rPr>
              <a:t>” </a:t>
            </a:r>
            <a:endParaRPr lang="en-US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B576A"/>
                </a:solidFill>
                <a:latin typeface="Poppins" pitchFamily="2" charset="77"/>
                <a:ea typeface="Century Gothic"/>
                <a:cs typeface="Poppins" pitchFamily="2" charset="77"/>
                <a:sym typeface="Century Gothic"/>
              </a:rPr>
              <a:t>~Scott Page</a:t>
            </a:r>
            <a:endParaRPr lang="en-US" sz="1800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Google Shape;398;p13">
            <a:extLst>
              <a:ext uri="{FF2B5EF4-FFF2-40B4-BE49-F238E27FC236}">
                <a16:creationId xmlns:a16="http://schemas.microsoft.com/office/drawing/2014/main" id="{EBD43058-2469-F545-971F-02CB987346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3760" y="1723343"/>
            <a:ext cx="2552615" cy="4106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20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2D88-5549-D542-9C07-CF169BD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576A"/>
                </a:solidFill>
                <a:latin typeface="Poppins" pitchFamily="2" charset="77"/>
                <a:cs typeface="Poppins" pitchFamily="2" charset="77"/>
              </a:rPr>
              <a:t>Superadditivity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CD24-9EB8-DA43-AC6A-85404ECEC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625" y="1723343"/>
            <a:ext cx="6572372" cy="3959352"/>
          </a:xfrm>
        </p:spPr>
        <p:txBody>
          <a:bodyPr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“One plus one can equal three –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but only if the two 1s are </a:t>
            </a:r>
            <a:r>
              <a:rPr lang="en-US" sz="2800" b="1" dirty="0">
                <a:solidFill>
                  <a:srgbClr val="C95637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diverse</a:t>
            </a:r>
            <a:r>
              <a:rPr lang="en-US" sz="2800" dirty="0">
                <a:solidFill>
                  <a:srgbClr val="3B576A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rPr>
              <a:t>.”</a:t>
            </a:r>
            <a:endParaRPr lang="en-US" sz="1800" dirty="0">
              <a:solidFill>
                <a:srgbClr val="3B576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Google Shape;398;p13">
            <a:extLst>
              <a:ext uri="{FF2B5EF4-FFF2-40B4-BE49-F238E27FC236}">
                <a16:creationId xmlns:a16="http://schemas.microsoft.com/office/drawing/2014/main" id="{EBD43058-2469-F545-971F-02CB987346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3760" y="1723343"/>
            <a:ext cx="2552615" cy="4106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84293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Custom 1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1_GradientRiseVTI">
  <a:themeElements>
    <a:clrScheme name="Custom 1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1027</Words>
  <Application>Microsoft Macintosh PowerPoint</Application>
  <PresentationFormat>Widescreen</PresentationFormat>
  <Paragraphs>177</Paragraphs>
  <Slides>31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Gill Sans Nova</vt:lpstr>
      <vt:lpstr>Poppins</vt:lpstr>
      <vt:lpstr>GradientRiseVTI</vt:lpstr>
      <vt:lpstr>1_GradientRiseVTI</vt:lpstr>
      <vt:lpstr>EVERYDAY INCLUSION</vt:lpstr>
      <vt:lpstr>AGENDA</vt:lpstr>
      <vt:lpstr>DEFINING DIVERSITY, EQUITY, INCLUSION &amp; BELONGING</vt:lpstr>
      <vt:lpstr>Defining DEI&amp;B</vt:lpstr>
      <vt:lpstr>Diversity is more than meets the eye</vt:lpstr>
      <vt:lpstr>THE POWER OF           DIVERSE TEAMS</vt:lpstr>
      <vt:lpstr>Diversity &amp; Business Results</vt:lpstr>
      <vt:lpstr>The power of diverse teams</vt:lpstr>
      <vt:lpstr>Superadditivity</vt:lpstr>
      <vt:lpstr>Differential perception</vt:lpstr>
      <vt:lpstr>Differential perception</vt:lpstr>
      <vt:lpstr>Collective intelligence</vt:lpstr>
      <vt:lpstr>Alternative uses task</vt:lpstr>
      <vt:lpstr>Alternative uses task</vt:lpstr>
      <vt:lpstr>What’s on your list?</vt:lpstr>
      <vt:lpstr>One tip for better brainstorming</vt:lpstr>
      <vt:lpstr>Factors correlated to     collective intelligence</vt:lpstr>
      <vt:lpstr>PSYCHOLOGICAL SAFETY  AND BELONGING</vt:lpstr>
      <vt:lpstr>Psychological safety</vt:lpstr>
      <vt:lpstr>Belonging matters</vt:lpstr>
      <vt:lpstr>BUILDING AN INCLUSIVE CULTURE</vt:lpstr>
      <vt:lpstr>Where does culture happen?</vt:lpstr>
      <vt:lpstr>PowerPoint Presentation</vt:lpstr>
      <vt:lpstr>The meet guide</vt:lpstr>
      <vt:lpstr>Make participation easy</vt:lpstr>
      <vt:lpstr>engage everyone</vt:lpstr>
      <vt:lpstr>Ensure equity</vt:lpstr>
      <vt:lpstr>Tap into collective intelligence</vt:lpstr>
      <vt:lpstr>WHERE WE’VE BEEN</vt:lpstr>
      <vt:lpstr>Q&amp;A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EVERYDAY INCLUSION</dc:title>
  <dc:creator>Cara Pelletier</dc:creator>
  <cp:lastModifiedBy>Cara Pelletier</cp:lastModifiedBy>
  <cp:revision>5</cp:revision>
  <dcterms:created xsi:type="dcterms:W3CDTF">2022-10-24T12:57:07Z</dcterms:created>
  <dcterms:modified xsi:type="dcterms:W3CDTF">2022-11-02T13:24:53Z</dcterms:modified>
</cp:coreProperties>
</file>