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8" name="Google Shape;58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9" name="Google Shape;59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" name="Google Shape;11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9127283" y="217488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ctrTitle"/>
          </p:nvPr>
        </p:nvSpPr>
        <p:spPr>
          <a:xfrm>
            <a:off x="1524000" y="178509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br>
              <a:rPr b="1" lang="en-US"/>
            </a:br>
            <a:r>
              <a:rPr b="1" lang="en-US"/>
              <a:t>Get out your Gazetteer:</a:t>
            </a:r>
            <a:br>
              <a:rPr b="1" lang="en-US"/>
            </a:br>
            <a:r>
              <a:rPr b="1" lang="en-US"/>
              <a:t>Roadmap Update</a:t>
            </a:r>
            <a:endParaRPr b="1"/>
          </a:p>
        </p:txBody>
      </p:sp>
      <p:sp>
        <p:nvSpPr>
          <p:cNvPr id="86" name="Google Shape;86;p13"/>
          <p:cNvSpPr txBox="1"/>
          <p:nvPr>
            <p:ph idx="1" type="subTitle"/>
          </p:nvPr>
        </p:nvSpPr>
        <p:spPr>
          <a:xfrm>
            <a:off x="1616279" y="4449326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Tuesday, November 1, 2022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Roots to Blooms:   Understanding our History and Cultivating our Future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Hannah Carter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So here we are!  </a:t>
            </a:r>
            <a:endParaRPr/>
          </a:p>
        </p:txBody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“Never waste a good crisis.”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“We aren’t using the same cell phone we did 20 years</a:t>
            </a:r>
            <a:br>
              <a:rPr lang="en-US"/>
            </a:br>
            <a:r>
              <a:rPr lang="en-US"/>
              <a:t>ago.”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“We need radical thinking, creative ideas, and imagination.” –Mairead Corrigan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My commitment to this process: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We do it together.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There is open communication.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We know change will be hard, but in the end it will be worth it.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All ideas and opinions are valued and heard.</a:t>
            </a:r>
            <a:endParaRPr/>
          </a:p>
          <a:p>
            <a:pPr indent="0" lvl="1" marL="4572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296130" y="52938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What’s the plan moving forward?</a:t>
            </a:r>
            <a:endParaRPr/>
          </a:p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296130" y="194608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Tomorrow we will be lead through an innovation process</a:t>
            </a:r>
            <a:br>
              <a:rPr lang="en-US"/>
            </a:br>
            <a:r>
              <a:rPr lang="en-US"/>
              <a:t>by our newly named Associate Dean, Dr. Jason Bolton.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Throughout the three days there are opportunities to meet, have</a:t>
            </a:r>
            <a:br>
              <a:rPr lang="en-US"/>
            </a:br>
            <a:r>
              <a:rPr lang="en-US"/>
              <a:t>conversations and share ideas.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At the end of this conference, all ideas will be gathered, analyzed and a process for moving forward will be determined.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There will be opportunities to be a part of it.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 timeline moving forward will be developed and communicated.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Questions &amp; Thoughts?</a:t>
            </a:r>
            <a:endParaRPr/>
          </a:p>
        </p:txBody>
      </p:sp>
      <p:pic>
        <p:nvPicPr>
          <p:cNvPr id="155" name="Google Shape;15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42157" y="1877124"/>
            <a:ext cx="4375033" cy="43925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My goals here today…</a:t>
            </a:r>
            <a:endParaRPr/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Review the origins of the UMaine Extension Roadmap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Share the process to date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Discuss the timeline and accomplishments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Set the stage for the next three days and the short-term future of the organization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5"/>
          <p:cNvSpPr txBox="1"/>
          <p:nvPr>
            <p:ph type="title"/>
          </p:nvPr>
        </p:nvSpPr>
        <p:spPr>
          <a:xfrm>
            <a:off x="50569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Summer of 2020</a:t>
            </a:r>
            <a:endParaRPr/>
          </a:p>
        </p:txBody>
      </p:sp>
      <p:sp>
        <p:nvSpPr>
          <p:cNvPr id="98" name="Google Shape;98;p15"/>
          <p:cNvSpPr txBox="1"/>
          <p:nvPr>
            <p:ph idx="1" type="body"/>
          </p:nvPr>
        </p:nvSpPr>
        <p:spPr>
          <a:xfrm>
            <a:off x="505690" y="1690688"/>
            <a:ext cx="7827628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Several months into a global pandemic that no one had been through before—”flying the airplane as we are building it”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1 year anniversary of my assuming my role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We needed to touch base with you all, we sent a survey with two objectives: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Determining the challenges and opportunities of working remotely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Thinking of the future of the organization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i="1" lang="en-US" sz="1800">
                <a:latin typeface="Calibri"/>
                <a:ea typeface="Calibri"/>
                <a:cs typeface="Calibri"/>
                <a:sym typeface="Calibri"/>
              </a:rPr>
              <a:t>What is one thing you would change about UMaine Extension, what would it be and why?</a:t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99" name="Google Shape;99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457335" y="3748087"/>
            <a:ext cx="3228975" cy="1419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279862" y="3008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Fall of 2020</a:t>
            </a:r>
            <a:endParaRPr/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356060" y="1542992"/>
            <a:ext cx="11231881" cy="53150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Survey had an incredible completion rate.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What I’ve learned through the years leading processes</a:t>
            </a:r>
            <a:br>
              <a:rPr lang="en-US"/>
            </a:br>
            <a:r>
              <a:rPr lang="en-US"/>
              <a:t>like this: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It must be relevant and represent the entire organization.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It must be built from the grassroots, not top down.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It must involve those who are interested in doing the work.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It must be able to be done, not sit on a shelf.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It must not waste anyone’s time.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Developed the “Roadmap” idea—not a 5-10 year strategic </a:t>
            </a:r>
            <a:br>
              <a:rPr lang="en-US"/>
            </a:br>
            <a:r>
              <a:rPr lang="en-US"/>
              <a:t>plan, but a 1-3 year plan (or “map”) to give us direction as </a:t>
            </a:r>
            <a:br>
              <a:rPr lang="en-US"/>
            </a:br>
            <a:r>
              <a:rPr lang="en-US"/>
              <a:t>we came out of the pandemic.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After “Roadmap” is complete, will undergo a full-scale strategic plan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356062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Survey Says!</a:t>
            </a:r>
            <a:endParaRPr/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356062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Data easily fell into five themes: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Considering how we operate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Enhancing collaborations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Enhancing our financial future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Programming for the future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Successful communications and marketing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 asked during an Extension Connections for volunteers to </a:t>
            </a:r>
            <a:br>
              <a:rPr lang="en-US"/>
            </a:br>
            <a:r>
              <a:rPr lang="en-US"/>
              <a:t>serve on theme committees, wanted a cross section of the </a:t>
            </a:r>
            <a:br>
              <a:rPr lang="en-US"/>
            </a:br>
            <a:r>
              <a:rPr lang="en-US"/>
              <a:t>organization.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From those volunteers, I asked for someone to step up and be the committee leader.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Fall 2020 – Spring 2021</a:t>
            </a:r>
            <a:endParaRPr/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Committees met throughout the fall and into 2021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Goal was to present during the March 2021 Virtual “All </a:t>
            </a:r>
            <a:br>
              <a:rPr lang="en-US"/>
            </a:br>
            <a:r>
              <a:rPr lang="en-US"/>
              <a:t>Organization Meeting”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Committees were tasked with developing a report and actual recommendations for the organization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2021 UMaine Extension Virtual</a:t>
            </a:r>
            <a:br>
              <a:rPr b="1" lang="en-US"/>
            </a:br>
            <a:r>
              <a:rPr b="1" lang="en-US"/>
              <a:t>All Staff Conference</a:t>
            </a:r>
            <a:endParaRPr/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838200" y="1825625"/>
            <a:ext cx="780703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Again, tremendous participation!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Each committee gave a report and their recommendations with time for questions at the end from participants.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At the end of the meeting, a survey was sent with all the recommendations of all the committees to the organization for feedback.</a:t>
            </a:r>
            <a:endParaRPr/>
          </a:p>
        </p:txBody>
      </p:sp>
      <p:pic>
        <p:nvPicPr>
          <p:cNvPr id="124" name="Google Shape;124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334500" y="3635375"/>
            <a:ext cx="2857500" cy="2857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title"/>
          </p:nvPr>
        </p:nvSpPr>
        <p:spPr>
          <a:xfrm>
            <a:off x="131271" y="18807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Extension Roadmap Steering Committee</a:t>
            </a:r>
            <a:endParaRPr/>
          </a:p>
        </p:txBody>
      </p:sp>
      <p:sp>
        <p:nvSpPr>
          <p:cNvPr id="130" name="Google Shape;130;p20"/>
          <p:cNvSpPr txBox="1"/>
          <p:nvPr>
            <p:ph idx="1" type="body"/>
          </p:nvPr>
        </p:nvSpPr>
        <p:spPr>
          <a:xfrm>
            <a:off x="247650" y="1636756"/>
            <a:ext cx="10209761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Again, tremendous participation when we sent the survey </a:t>
            </a:r>
            <a:br>
              <a:rPr lang="en-US"/>
            </a:br>
            <a:r>
              <a:rPr lang="en-US"/>
              <a:t>to the organization with the recommendations from the</a:t>
            </a:r>
            <a:br>
              <a:rPr lang="en-US"/>
            </a:br>
            <a:r>
              <a:rPr lang="en-US"/>
              <a:t>Roadmap theme committees.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Asked again, for volunteers to serve on the “Steering Committee” to review the recommendations and organizational input and help determine paths forward.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Blown away by the response for volunteers, who represented</a:t>
            </a:r>
            <a:br>
              <a:rPr lang="en-US"/>
            </a:br>
            <a:r>
              <a:rPr lang="en-US"/>
              <a:t>all areas of the organization.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Steering Committee met from August 2021 to April 2022.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/>
              <a:t>All meeting notes are available on our Steering Committee website.</a:t>
            </a:r>
            <a:endParaRPr/>
          </a:p>
        </p:txBody>
      </p:sp>
      <p:pic>
        <p:nvPicPr>
          <p:cNvPr id="131" name="Google Shape;131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16018" y="3812425"/>
            <a:ext cx="2675982" cy="26759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>
            <p:ph type="title"/>
          </p:nvPr>
        </p:nvSpPr>
        <p:spPr>
          <a:xfrm>
            <a:off x="493247" y="3322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But then, there were a few bumps</a:t>
            </a:r>
            <a:br>
              <a:rPr b="1" lang="en-US"/>
            </a:br>
            <a:r>
              <a:rPr b="1" lang="en-US"/>
              <a:t>in the road…</a:t>
            </a:r>
            <a:endParaRPr/>
          </a:p>
        </p:txBody>
      </p:sp>
      <p:sp>
        <p:nvSpPr>
          <p:cNvPr id="137" name="Google Shape;137;p21"/>
          <p:cNvSpPr txBox="1"/>
          <p:nvPr>
            <p:ph idx="1" type="body"/>
          </p:nvPr>
        </p:nvSpPr>
        <p:spPr>
          <a:xfrm>
            <a:off x="838200" y="1825625"/>
            <a:ext cx="745790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PFAS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Retirements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Vacancies/staff turnover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General sense of fatigue/burn-out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Push to get back to “normal”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My assuming leadership of another unit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It’s kind of been a year!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