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1" r:id="rId5"/>
    <p:sldId id="258" r:id="rId6"/>
    <p:sldId id="262" r:id="rId7"/>
    <p:sldId id="264" r:id="rId8"/>
    <p:sldId id="265" r:id="rId9"/>
    <p:sldId id="291" r:id="rId10"/>
    <p:sldId id="266" r:id="rId11"/>
    <p:sldId id="267" r:id="rId12"/>
    <p:sldId id="269" r:id="rId13"/>
    <p:sldId id="270" r:id="rId14"/>
    <p:sldId id="299" r:id="rId15"/>
    <p:sldId id="298" r:id="rId16"/>
    <p:sldId id="273" r:id="rId17"/>
    <p:sldId id="274" r:id="rId18"/>
    <p:sldId id="271" r:id="rId19"/>
    <p:sldId id="272" r:id="rId20"/>
    <p:sldId id="290" r:id="rId21"/>
    <p:sldId id="288" r:id="rId22"/>
    <p:sldId id="292" r:id="rId23"/>
    <p:sldId id="284" r:id="rId24"/>
    <p:sldId id="293" r:id="rId25"/>
    <p:sldId id="294" r:id="rId26"/>
    <p:sldId id="295" r:id="rId27"/>
    <p:sldId id="296" r:id="rId28"/>
    <p:sldId id="297" r:id="rId29"/>
    <p:sldId id="300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5" autoAdjust="0"/>
  </p:normalViewPr>
  <p:slideViewPr>
    <p:cSldViewPr>
      <p:cViewPr varScale="1">
        <p:scale>
          <a:sx n="72" d="100"/>
          <a:sy n="72" d="100"/>
        </p:scale>
        <p:origin x="58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EA7DC-19D6-476F-8063-6CE746372D5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9754-D2ED-4049-9A4E-C6589F857F83}">
      <dgm:prSet/>
      <dgm:spPr/>
      <dgm:t>
        <a:bodyPr/>
        <a:lstStyle/>
        <a:p>
          <a:r>
            <a:rPr lang="en-US"/>
            <a:t>Discuss Bennett’s Hierarchy</a:t>
          </a:r>
        </a:p>
      </dgm:t>
    </dgm:pt>
    <dgm:pt modelId="{7B66FE8D-168F-4DBB-BCEE-FE66EF9DDE8D}" type="parTrans" cxnId="{09080F0A-08A3-4004-ACE3-D3262137C15B}">
      <dgm:prSet/>
      <dgm:spPr/>
      <dgm:t>
        <a:bodyPr/>
        <a:lstStyle/>
        <a:p>
          <a:endParaRPr lang="en-US"/>
        </a:p>
      </dgm:t>
    </dgm:pt>
    <dgm:pt modelId="{F7BD44A7-0B11-40D0-9F4E-EC75A9755B52}" type="sibTrans" cxnId="{09080F0A-08A3-4004-ACE3-D3262137C15B}">
      <dgm:prSet/>
      <dgm:spPr/>
      <dgm:t>
        <a:bodyPr/>
        <a:lstStyle/>
        <a:p>
          <a:endParaRPr lang="en-US"/>
        </a:p>
      </dgm:t>
    </dgm:pt>
    <dgm:pt modelId="{528409FA-AC98-49B5-AE9E-EFEA34C717DF}">
      <dgm:prSet/>
      <dgm:spPr/>
      <dgm:t>
        <a:bodyPr/>
        <a:lstStyle/>
        <a:p>
          <a:r>
            <a:rPr lang="en-US" dirty="0"/>
            <a:t>Identify how Bennett’s Hierarchy integrates into the TOP Model</a:t>
          </a:r>
        </a:p>
      </dgm:t>
    </dgm:pt>
    <dgm:pt modelId="{AD0D7495-432D-4A19-B27A-DA7C87815655}" type="parTrans" cxnId="{48DEEE96-EA40-458C-A2A5-B7C059406C26}">
      <dgm:prSet/>
      <dgm:spPr/>
      <dgm:t>
        <a:bodyPr/>
        <a:lstStyle/>
        <a:p>
          <a:endParaRPr lang="en-US"/>
        </a:p>
      </dgm:t>
    </dgm:pt>
    <dgm:pt modelId="{7BEA5CED-01E5-4215-BFCD-D51CBC0A1898}" type="sibTrans" cxnId="{48DEEE96-EA40-458C-A2A5-B7C059406C26}">
      <dgm:prSet/>
      <dgm:spPr/>
      <dgm:t>
        <a:bodyPr/>
        <a:lstStyle/>
        <a:p>
          <a:endParaRPr lang="en-US"/>
        </a:p>
      </dgm:t>
    </dgm:pt>
    <dgm:pt modelId="{62DA881C-CDEA-45E5-9FF1-43D101E84A97}">
      <dgm:prSet/>
      <dgm:spPr/>
      <dgm:t>
        <a:bodyPr/>
        <a:lstStyle/>
        <a:p>
          <a:r>
            <a:rPr lang="en-US"/>
            <a:t>Identify evaluation methods for each level of Bennett’s Hierarchy</a:t>
          </a:r>
        </a:p>
      </dgm:t>
    </dgm:pt>
    <dgm:pt modelId="{BE7F621A-57CA-4624-949F-3C5305231BB3}" type="parTrans" cxnId="{79BD1D41-EE74-4268-8790-435AFD660AC5}">
      <dgm:prSet/>
      <dgm:spPr/>
      <dgm:t>
        <a:bodyPr/>
        <a:lstStyle/>
        <a:p>
          <a:endParaRPr lang="en-US"/>
        </a:p>
      </dgm:t>
    </dgm:pt>
    <dgm:pt modelId="{41595D74-D3F3-4632-B59B-0B03CD8BC335}" type="sibTrans" cxnId="{79BD1D41-EE74-4268-8790-435AFD660AC5}">
      <dgm:prSet/>
      <dgm:spPr/>
      <dgm:t>
        <a:bodyPr/>
        <a:lstStyle/>
        <a:p>
          <a:endParaRPr lang="en-US"/>
        </a:p>
      </dgm:t>
    </dgm:pt>
    <dgm:pt modelId="{33078B2A-2D03-44D0-A8C6-CFB74E2169CE}">
      <dgm:prSet/>
      <dgm:spPr/>
      <dgm:t>
        <a:bodyPr/>
        <a:lstStyle/>
        <a:p>
          <a:r>
            <a:rPr lang="en-US"/>
            <a:t>Q&amp;A</a:t>
          </a:r>
        </a:p>
      </dgm:t>
    </dgm:pt>
    <dgm:pt modelId="{74192414-DC51-4216-A833-52D376397B6D}" type="parTrans" cxnId="{B527E37D-B49C-49EC-999E-F019DA56C02F}">
      <dgm:prSet/>
      <dgm:spPr/>
      <dgm:t>
        <a:bodyPr/>
        <a:lstStyle/>
        <a:p>
          <a:endParaRPr lang="en-US"/>
        </a:p>
      </dgm:t>
    </dgm:pt>
    <dgm:pt modelId="{011F6BA7-3C44-4376-AD7D-F83348BCD40C}" type="sibTrans" cxnId="{B527E37D-B49C-49EC-999E-F019DA56C02F}">
      <dgm:prSet/>
      <dgm:spPr/>
      <dgm:t>
        <a:bodyPr/>
        <a:lstStyle/>
        <a:p>
          <a:endParaRPr lang="en-US"/>
        </a:p>
      </dgm:t>
    </dgm:pt>
    <dgm:pt modelId="{DF3CFCE5-996B-424C-8A12-63DF69415F39}" type="pres">
      <dgm:prSet presAssocID="{803EA7DC-19D6-476F-8063-6CE746372D5C}" presName="root" presStyleCnt="0">
        <dgm:presLayoutVars>
          <dgm:dir/>
          <dgm:resizeHandles val="exact"/>
        </dgm:presLayoutVars>
      </dgm:prSet>
      <dgm:spPr/>
    </dgm:pt>
    <dgm:pt modelId="{4ED96657-8FC4-4A17-A7C7-727B71845BFE}" type="pres">
      <dgm:prSet presAssocID="{001F9754-D2ED-4049-9A4E-C6589F857F83}" presName="compNode" presStyleCnt="0"/>
      <dgm:spPr/>
    </dgm:pt>
    <dgm:pt modelId="{877BEA50-9F15-45E0-9B3B-C98E3E43B8EE}" type="pres">
      <dgm:prSet presAssocID="{001F9754-D2ED-4049-9A4E-C6589F857F83}" presName="bgRect" presStyleLbl="bgShp" presStyleIdx="0" presStyleCnt="4"/>
      <dgm:spPr/>
    </dgm:pt>
    <dgm:pt modelId="{AAE415E3-F7C7-44F1-8757-51B734B42D00}" type="pres">
      <dgm:prSet presAssocID="{001F9754-D2ED-4049-9A4E-C6589F857F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B566750-8324-4E98-B1D1-C9D177D25F36}" type="pres">
      <dgm:prSet presAssocID="{001F9754-D2ED-4049-9A4E-C6589F857F83}" presName="spaceRect" presStyleCnt="0"/>
      <dgm:spPr/>
    </dgm:pt>
    <dgm:pt modelId="{EE771365-EEA2-4083-ADE8-AD7DC1895195}" type="pres">
      <dgm:prSet presAssocID="{001F9754-D2ED-4049-9A4E-C6589F857F83}" presName="parTx" presStyleLbl="revTx" presStyleIdx="0" presStyleCnt="4">
        <dgm:presLayoutVars>
          <dgm:chMax val="0"/>
          <dgm:chPref val="0"/>
        </dgm:presLayoutVars>
      </dgm:prSet>
      <dgm:spPr/>
    </dgm:pt>
    <dgm:pt modelId="{BDBBC1A9-8E32-4076-B993-8D2C12D04D03}" type="pres">
      <dgm:prSet presAssocID="{F7BD44A7-0B11-40D0-9F4E-EC75A9755B52}" presName="sibTrans" presStyleCnt="0"/>
      <dgm:spPr/>
    </dgm:pt>
    <dgm:pt modelId="{92DDD130-EB05-4027-A2D2-26340DFCAE43}" type="pres">
      <dgm:prSet presAssocID="{528409FA-AC98-49B5-AE9E-EFEA34C717DF}" presName="compNode" presStyleCnt="0"/>
      <dgm:spPr/>
    </dgm:pt>
    <dgm:pt modelId="{174EE7F2-3A9E-4037-944C-4EEAA616C363}" type="pres">
      <dgm:prSet presAssocID="{528409FA-AC98-49B5-AE9E-EFEA34C717DF}" presName="bgRect" presStyleLbl="bgShp" presStyleIdx="1" presStyleCnt="4"/>
      <dgm:spPr/>
    </dgm:pt>
    <dgm:pt modelId="{7D37D1A9-305D-442B-BBC7-65F2DE520B69}" type="pres">
      <dgm:prSet presAssocID="{528409FA-AC98-49B5-AE9E-EFEA34C717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FC30DDA-733A-4AC4-8783-6C2F6A7C21CD}" type="pres">
      <dgm:prSet presAssocID="{528409FA-AC98-49B5-AE9E-EFEA34C717DF}" presName="spaceRect" presStyleCnt="0"/>
      <dgm:spPr/>
    </dgm:pt>
    <dgm:pt modelId="{3CB707B7-C890-4689-90CD-BE3DF258E39A}" type="pres">
      <dgm:prSet presAssocID="{528409FA-AC98-49B5-AE9E-EFEA34C717DF}" presName="parTx" presStyleLbl="revTx" presStyleIdx="1" presStyleCnt="4">
        <dgm:presLayoutVars>
          <dgm:chMax val="0"/>
          <dgm:chPref val="0"/>
        </dgm:presLayoutVars>
      </dgm:prSet>
      <dgm:spPr/>
    </dgm:pt>
    <dgm:pt modelId="{F5549713-C02E-42AD-B30C-A3093C1E9F2E}" type="pres">
      <dgm:prSet presAssocID="{7BEA5CED-01E5-4215-BFCD-D51CBC0A1898}" presName="sibTrans" presStyleCnt="0"/>
      <dgm:spPr/>
    </dgm:pt>
    <dgm:pt modelId="{6E431AD3-674B-47AC-AB07-E8B0BD5C179A}" type="pres">
      <dgm:prSet presAssocID="{62DA881C-CDEA-45E5-9FF1-43D101E84A97}" presName="compNode" presStyleCnt="0"/>
      <dgm:spPr/>
    </dgm:pt>
    <dgm:pt modelId="{4E39F1FB-2434-4E71-A9E9-832C727A1AAE}" type="pres">
      <dgm:prSet presAssocID="{62DA881C-CDEA-45E5-9FF1-43D101E84A97}" presName="bgRect" presStyleLbl="bgShp" presStyleIdx="2" presStyleCnt="4"/>
      <dgm:spPr/>
    </dgm:pt>
    <dgm:pt modelId="{A7AB769B-1BDD-4955-9E99-9F12874E3D28}" type="pres">
      <dgm:prSet presAssocID="{62DA881C-CDEA-45E5-9FF1-43D101E84A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827C101-2115-41EB-AA3B-C539ED5254F8}" type="pres">
      <dgm:prSet presAssocID="{62DA881C-CDEA-45E5-9FF1-43D101E84A97}" presName="spaceRect" presStyleCnt="0"/>
      <dgm:spPr/>
    </dgm:pt>
    <dgm:pt modelId="{48997B50-81D9-45A0-A13C-AFF6D43C97EE}" type="pres">
      <dgm:prSet presAssocID="{62DA881C-CDEA-45E5-9FF1-43D101E84A97}" presName="parTx" presStyleLbl="revTx" presStyleIdx="2" presStyleCnt="4">
        <dgm:presLayoutVars>
          <dgm:chMax val="0"/>
          <dgm:chPref val="0"/>
        </dgm:presLayoutVars>
      </dgm:prSet>
      <dgm:spPr/>
    </dgm:pt>
    <dgm:pt modelId="{2F40DBDE-762A-452D-8104-A224BC84F619}" type="pres">
      <dgm:prSet presAssocID="{41595D74-D3F3-4632-B59B-0B03CD8BC335}" presName="sibTrans" presStyleCnt="0"/>
      <dgm:spPr/>
    </dgm:pt>
    <dgm:pt modelId="{130BF50B-0720-4B19-90C6-AAAABF65E70D}" type="pres">
      <dgm:prSet presAssocID="{33078B2A-2D03-44D0-A8C6-CFB74E2169CE}" presName="compNode" presStyleCnt="0"/>
      <dgm:spPr/>
    </dgm:pt>
    <dgm:pt modelId="{90E6F995-BBAB-4BA8-9E05-91A9980360DB}" type="pres">
      <dgm:prSet presAssocID="{33078B2A-2D03-44D0-A8C6-CFB74E2169CE}" presName="bgRect" presStyleLbl="bgShp" presStyleIdx="3" presStyleCnt="4"/>
      <dgm:spPr/>
    </dgm:pt>
    <dgm:pt modelId="{AEEF2D21-F5F1-424A-AFB9-4DFE40105146}" type="pres">
      <dgm:prSet presAssocID="{33078B2A-2D03-44D0-A8C6-CFB74E2169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641451D-B556-4E6F-BF83-8881ADF20622}" type="pres">
      <dgm:prSet presAssocID="{33078B2A-2D03-44D0-A8C6-CFB74E2169CE}" presName="spaceRect" presStyleCnt="0"/>
      <dgm:spPr/>
    </dgm:pt>
    <dgm:pt modelId="{22C16A00-296D-434B-9CE1-3DE2DC511F10}" type="pres">
      <dgm:prSet presAssocID="{33078B2A-2D03-44D0-A8C6-CFB74E2169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080F0A-08A3-4004-ACE3-D3262137C15B}" srcId="{803EA7DC-19D6-476F-8063-6CE746372D5C}" destId="{001F9754-D2ED-4049-9A4E-C6589F857F83}" srcOrd="0" destOrd="0" parTransId="{7B66FE8D-168F-4DBB-BCEE-FE66EF9DDE8D}" sibTransId="{F7BD44A7-0B11-40D0-9F4E-EC75A9755B52}"/>
    <dgm:cxn modelId="{79BD1D41-EE74-4268-8790-435AFD660AC5}" srcId="{803EA7DC-19D6-476F-8063-6CE746372D5C}" destId="{62DA881C-CDEA-45E5-9FF1-43D101E84A97}" srcOrd="2" destOrd="0" parTransId="{BE7F621A-57CA-4624-949F-3C5305231BB3}" sibTransId="{41595D74-D3F3-4632-B59B-0B03CD8BC335}"/>
    <dgm:cxn modelId="{63E7124B-DA5E-47B1-A321-8D2DF8DE9C3D}" type="presOf" srcId="{001F9754-D2ED-4049-9A4E-C6589F857F83}" destId="{EE771365-EEA2-4083-ADE8-AD7DC1895195}" srcOrd="0" destOrd="0" presId="urn:microsoft.com/office/officeart/2018/2/layout/IconVerticalSolidList"/>
    <dgm:cxn modelId="{966D285A-1AB1-4BE6-A9EB-CFD4FDF9BED1}" type="presOf" srcId="{62DA881C-CDEA-45E5-9FF1-43D101E84A97}" destId="{48997B50-81D9-45A0-A13C-AFF6D43C97EE}" srcOrd="0" destOrd="0" presId="urn:microsoft.com/office/officeart/2018/2/layout/IconVerticalSolidList"/>
    <dgm:cxn modelId="{B527E37D-B49C-49EC-999E-F019DA56C02F}" srcId="{803EA7DC-19D6-476F-8063-6CE746372D5C}" destId="{33078B2A-2D03-44D0-A8C6-CFB74E2169CE}" srcOrd="3" destOrd="0" parTransId="{74192414-DC51-4216-A833-52D376397B6D}" sibTransId="{011F6BA7-3C44-4376-AD7D-F83348BCD40C}"/>
    <dgm:cxn modelId="{E076CB82-5951-46BD-8B8F-45D2EC33EEFB}" type="presOf" srcId="{803EA7DC-19D6-476F-8063-6CE746372D5C}" destId="{DF3CFCE5-996B-424C-8A12-63DF69415F39}" srcOrd="0" destOrd="0" presId="urn:microsoft.com/office/officeart/2018/2/layout/IconVerticalSolidList"/>
    <dgm:cxn modelId="{48DEEE96-EA40-458C-A2A5-B7C059406C26}" srcId="{803EA7DC-19D6-476F-8063-6CE746372D5C}" destId="{528409FA-AC98-49B5-AE9E-EFEA34C717DF}" srcOrd="1" destOrd="0" parTransId="{AD0D7495-432D-4A19-B27A-DA7C87815655}" sibTransId="{7BEA5CED-01E5-4215-BFCD-D51CBC0A1898}"/>
    <dgm:cxn modelId="{480F37A0-7BF1-4A31-A65E-8B61DF2383B3}" type="presOf" srcId="{528409FA-AC98-49B5-AE9E-EFEA34C717DF}" destId="{3CB707B7-C890-4689-90CD-BE3DF258E39A}" srcOrd="0" destOrd="0" presId="urn:microsoft.com/office/officeart/2018/2/layout/IconVerticalSolidList"/>
    <dgm:cxn modelId="{45A5D2B8-5444-4D34-AE92-951591595BBA}" type="presOf" srcId="{33078B2A-2D03-44D0-A8C6-CFB74E2169CE}" destId="{22C16A00-296D-434B-9CE1-3DE2DC511F10}" srcOrd="0" destOrd="0" presId="urn:microsoft.com/office/officeart/2018/2/layout/IconVerticalSolidList"/>
    <dgm:cxn modelId="{B84A598F-486B-407E-8EA6-EC2357DBB1B3}" type="presParOf" srcId="{DF3CFCE5-996B-424C-8A12-63DF69415F39}" destId="{4ED96657-8FC4-4A17-A7C7-727B71845BFE}" srcOrd="0" destOrd="0" presId="urn:microsoft.com/office/officeart/2018/2/layout/IconVerticalSolidList"/>
    <dgm:cxn modelId="{AEEFF1D6-442B-43EF-8208-DF9E64C959D0}" type="presParOf" srcId="{4ED96657-8FC4-4A17-A7C7-727B71845BFE}" destId="{877BEA50-9F15-45E0-9B3B-C98E3E43B8EE}" srcOrd="0" destOrd="0" presId="urn:microsoft.com/office/officeart/2018/2/layout/IconVerticalSolidList"/>
    <dgm:cxn modelId="{A176F757-E761-4F67-886F-A6C9FF370B47}" type="presParOf" srcId="{4ED96657-8FC4-4A17-A7C7-727B71845BFE}" destId="{AAE415E3-F7C7-44F1-8757-51B734B42D00}" srcOrd="1" destOrd="0" presId="urn:microsoft.com/office/officeart/2018/2/layout/IconVerticalSolidList"/>
    <dgm:cxn modelId="{185C81E6-8C40-4AA6-9256-E660C8CC028F}" type="presParOf" srcId="{4ED96657-8FC4-4A17-A7C7-727B71845BFE}" destId="{2B566750-8324-4E98-B1D1-C9D177D25F36}" srcOrd="2" destOrd="0" presId="urn:microsoft.com/office/officeart/2018/2/layout/IconVerticalSolidList"/>
    <dgm:cxn modelId="{8600B78F-D634-4B72-88C4-FABF4A91BB9B}" type="presParOf" srcId="{4ED96657-8FC4-4A17-A7C7-727B71845BFE}" destId="{EE771365-EEA2-4083-ADE8-AD7DC1895195}" srcOrd="3" destOrd="0" presId="urn:microsoft.com/office/officeart/2018/2/layout/IconVerticalSolidList"/>
    <dgm:cxn modelId="{6FCEFC05-0D5D-4253-804B-1BBE9B055C7B}" type="presParOf" srcId="{DF3CFCE5-996B-424C-8A12-63DF69415F39}" destId="{BDBBC1A9-8E32-4076-B993-8D2C12D04D03}" srcOrd="1" destOrd="0" presId="urn:microsoft.com/office/officeart/2018/2/layout/IconVerticalSolidList"/>
    <dgm:cxn modelId="{B645B0EC-CBB5-419D-8A4A-3EC777A8F6E4}" type="presParOf" srcId="{DF3CFCE5-996B-424C-8A12-63DF69415F39}" destId="{92DDD130-EB05-4027-A2D2-26340DFCAE43}" srcOrd="2" destOrd="0" presId="urn:microsoft.com/office/officeart/2018/2/layout/IconVerticalSolidList"/>
    <dgm:cxn modelId="{5EFDF425-D2FE-4FF6-9C47-263E92ABB1EC}" type="presParOf" srcId="{92DDD130-EB05-4027-A2D2-26340DFCAE43}" destId="{174EE7F2-3A9E-4037-944C-4EEAA616C363}" srcOrd="0" destOrd="0" presId="urn:microsoft.com/office/officeart/2018/2/layout/IconVerticalSolidList"/>
    <dgm:cxn modelId="{8FD4EB7F-84B3-4002-998E-9A3B7D8DECA2}" type="presParOf" srcId="{92DDD130-EB05-4027-A2D2-26340DFCAE43}" destId="{7D37D1A9-305D-442B-BBC7-65F2DE520B69}" srcOrd="1" destOrd="0" presId="urn:microsoft.com/office/officeart/2018/2/layout/IconVerticalSolidList"/>
    <dgm:cxn modelId="{F3B372AC-0BFD-4723-B849-0F8806CF7735}" type="presParOf" srcId="{92DDD130-EB05-4027-A2D2-26340DFCAE43}" destId="{0FC30DDA-733A-4AC4-8783-6C2F6A7C21CD}" srcOrd="2" destOrd="0" presId="urn:microsoft.com/office/officeart/2018/2/layout/IconVerticalSolidList"/>
    <dgm:cxn modelId="{466D1A70-5824-41C4-A561-C7AC13B2A598}" type="presParOf" srcId="{92DDD130-EB05-4027-A2D2-26340DFCAE43}" destId="{3CB707B7-C890-4689-90CD-BE3DF258E39A}" srcOrd="3" destOrd="0" presId="urn:microsoft.com/office/officeart/2018/2/layout/IconVerticalSolidList"/>
    <dgm:cxn modelId="{C53A7EDC-13BA-4410-8423-159E51EC6FAD}" type="presParOf" srcId="{DF3CFCE5-996B-424C-8A12-63DF69415F39}" destId="{F5549713-C02E-42AD-B30C-A3093C1E9F2E}" srcOrd="3" destOrd="0" presId="urn:microsoft.com/office/officeart/2018/2/layout/IconVerticalSolidList"/>
    <dgm:cxn modelId="{9B69703A-5F10-4B3E-A0D3-015D8F714F47}" type="presParOf" srcId="{DF3CFCE5-996B-424C-8A12-63DF69415F39}" destId="{6E431AD3-674B-47AC-AB07-E8B0BD5C179A}" srcOrd="4" destOrd="0" presId="urn:microsoft.com/office/officeart/2018/2/layout/IconVerticalSolidList"/>
    <dgm:cxn modelId="{8BA3B914-96F2-41B7-87D5-10995A47A841}" type="presParOf" srcId="{6E431AD3-674B-47AC-AB07-E8B0BD5C179A}" destId="{4E39F1FB-2434-4E71-A9E9-832C727A1AAE}" srcOrd="0" destOrd="0" presId="urn:microsoft.com/office/officeart/2018/2/layout/IconVerticalSolidList"/>
    <dgm:cxn modelId="{7D7AC577-1D3A-4040-B4B5-28C8A2F825C9}" type="presParOf" srcId="{6E431AD3-674B-47AC-AB07-E8B0BD5C179A}" destId="{A7AB769B-1BDD-4955-9E99-9F12874E3D28}" srcOrd="1" destOrd="0" presId="urn:microsoft.com/office/officeart/2018/2/layout/IconVerticalSolidList"/>
    <dgm:cxn modelId="{FCBAC4CD-3226-4A46-B00B-463EE1B02FE5}" type="presParOf" srcId="{6E431AD3-674B-47AC-AB07-E8B0BD5C179A}" destId="{5827C101-2115-41EB-AA3B-C539ED5254F8}" srcOrd="2" destOrd="0" presId="urn:microsoft.com/office/officeart/2018/2/layout/IconVerticalSolidList"/>
    <dgm:cxn modelId="{EBFF6569-68FB-4F3A-B438-D3163CB7EDED}" type="presParOf" srcId="{6E431AD3-674B-47AC-AB07-E8B0BD5C179A}" destId="{48997B50-81D9-45A0-A13C-AFF6D43C97EE}" srcOrd="3" destOrd="0" presId="urn:microsoft.com/office/officeart/2018/2/layout/IconVerticalSolidList"/>
    <dgm:cxn modelId="{1E9E0974-3E56-41FD-B990-5182F5437B34}" type="presParOf" srcId="{DF3CFCE5-996B-424C-8A12-63DF69415F39}" destId="{2F40DBDE-762A-452D-8104-A224BC84F619}" srcOrd="5" destOrd="0" presId="urn:microsoft.com/office/officeart/2018/2/layout/IconVerticalSolidList"/>
    <dgm:cxn modelId="{D986A7CD-0942-40FE-BE69-F911C7C81791}" type="presParOf" srcId="{DF3CFCE5-996B-424C-8A12-63DF69415F39}" destId="{130BF50B-0720-4B19-90C6-AAAABF65E70D}" srcOrd="6" destOrd="0" presId="urn:microsoft.com/office/officeart/2018/2/layout/IconVerticalSolidList"/>
    <dgm:cxn modelId="{B1D8EE31-8CB6-4C97-8AA5-FBB4C6FC0495}" type="presParOf" srcId="{130BF50B-0720-4B19-90C6-AAAABF65E70D}" destId="{90E6F995-BBAB-4BA8-9E05-91A9980360DB}" srcOrd="0" destOrd="0" presId="urn:microsoft.com/office/officeart/2018/2/layout/IconVerticalSolidList"/>
    <dgm:cxn modelId="{D3737CCB-A21E-4BE7-BBA0-C12A47F4F96B}" type="presParOf" srcId="{130BF50B-0720-4B19-90C6-AAAABF65E70D}" destId="{AEEF2D21-F5F1-424A-AFB9-4DFE40105146}" srcOrd="1" destOrd="0" presId="urn:microsoft.com/office/officeart/2018/2/layout/IconVerticalSolidList"/>
    <dgm:cxn modelId="{1B44C304-4548-4103-95EC-4D93F56F70CE}" type="presParOf" srcId="{130BF50B-0720-4B19-90C6-AAAABF65E70D}" destId="{3641451D-B556-4E6F-BF83-8881ADF20622}" srcOrd="2" destOrd="0" presId="urn:microsoft.com/office/officeart/2018/2/layout/IconVerticalSolidList"/>
    <dgm:cxn modelId="{09C45ED9-CD2C-4088-8070-DB3E26B69CE5}" type="presParOf" srcId="{130BF50B-0720-4B19-90C6-AAAABF65E70D}" destId="{22C16A00-296D-434B-9CE1-3DE2DC511F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65D99-77B9-4F6B-A604-BDB49D6DDD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95B480-E2E3-451B-AA0C-EC72BF10ADF1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8B32B88D-3DC2-415D-8A97-4A60FFB4402C}" type="parTrans" cxnId="{C05125A4-13D8-47AB-A721-4F6652BF393A}">
      <dgm:prSet/>
      <dgm:spPr/>
      <dgm:t>
        <a:bodyPr/>
        <a:lstStyle/>
        <a:p>
          <a:endParaRPr lang="en-US"/>
        </a:p>
      </dgm:t>
    </dgm:pt>
    <dgm:pt modelId="{7C4C5C66-8EDB-45EC-B056-89E0B674CED1}" type="sibTrans" cxnId="{C05125A4-13D8-47AB-A721-4F6652BF393A}">
      <dgm:prSet/>
      <dgm:spPr/>
      <dgm:t>
        <a:bodyPr/>
        <a:lstStyle/>
        <a:p>
          <a:endParaRPr lang="en-US"/>
        </a:p>
      </dgm:t>
    </dgm:pt>
    <dgm:pt modelId="{EB0AD438-8A36-461C-9650-FD37EE128670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5342D418-BEA7-4768-A15E-8849F81EA2B6}" type="parTrans" cxnId="{9EA249BE-9345-486B-BD98-3456DFA65F00}">
      <dgm:prSet/>
      <dgm:spPr/>
      <dgm:t>
        <a:bodyPr/>
        <a:lstStyle/>
        <a:p>
          <a:endParaRPr lang="en-US"/>
        </a:p>
      </dgm:t>
    </dgm:pt>
    <dgm:pt modelId="{1432E4B6-CE05-408B-A204-18D139C3AE3E}" type="sibTrans" cxnId="{9EA249BE-9345-486B-BD98-3456DFA65F00}">
      <dgm:prSet/>
      <dgm:spPr/>
      <dgm:t>
        <a:bodyPr/>
        <a:lstStyle/>
        <a:p>
          <a:endParaRPr lang="en-US"/>
        </a:p>
      </dgm:t>
    </dgm:pt>
    <dgm:pt modelId="{323AC9BD-8DE6-4F0A-B148-10DACBA690F7}">
      <dgm:prSet phldrT="[Text]"/>
      <dgm:spPr/>
      <dgm:t>
        <a:bodyPr/>
        <a:lstStyle/>
        <a:p>
          <a:r>
            <a:rPr lang="en-US" dirty="0"/>
            <a:t>Evaluation questions</a:t>
          </a:r>
        </a:p>
      </dgm:t>
    </dgm:pt>
    <dgm:pt modelId="{8912F466-8A9B-49FB-90B2-CB4221E2749B}" type="parTrans" cxnId="{5ED91EBB-52E6-431B-AB9D-4F892D0D168E}">
      <dgm:prSet/>
      <dgm:spPr/>
      <dgm:t>
        <a:bodyPr/>
        <a:lstStyle/>
        <a:p>
          <a:endParaRPr lang="en-US"/>
        </a:p>
      </dgm:t>
    </dgm:pt>
    <dgm:pt modelId="{678C2176-47C1-4355-8E04-01079F6CA338}" type="sibTrans" cxnId="{5ED91EBB-52E6-431B-AB9D-4F892D0D168E}">
      <dgm:prSet/>
      <dgm:spPr/>
      <dgm:t>
        <a:bodyPr/>
        <a:lstStyle/>
        <a:p>
          <a:endParaRPr lang="en-US"/>
        </a:p>
      </dgm:t>
    </dgm:pt>
    <dgm:pt modelId="{38012C61-781C-4488-AF25-E154991D511C}" type="pres">
      <dgm:prSet presAssocID="{1EA65D99-77B9-4F6B-A604-BDB49D6DDD87}" presName="Name0" presStyleCnt="0">
        <dgm:presLayoutVars>
          <dgm:dir/>
          <dgm:resizeHandles val="exact"/>
        </dgm:presLayoutVars>
      </dgm:prSet>
      <dgm:spPr/>
    </dgm:pt>
    <dgm:pt modelId="{7F333B27-3841-4045-82E3-A91028F81216}" type="pres">
      <dgm:prSet presAssocID="{F795B480-E2E3-451B-AA0C-EC72BF10ADF1}" presName="node" presStyleLbl="node1" presStyleIdx="0" presStyleCnt="3">
        <dgm:presLayoutVars>
          <dgm:bulletEnabled val="1"/>
        </dgm:presLayoutVars>
      </dgm:prSet>
      <dgm:spPr/>
    </dgm:pt>
    <dgm:pt modelId="{521325FF-F8B9-4C0C-8CEE-6C9D50C6AA4E}" type="pres">
      <dgm:prSet presAssocID="{7C4C5C66-8EDB-45EC-B056-89E0B674CED1}" presName="sibTrans" presStyleLbl="sibTrans2D1" presStyleIdx="0" presStyleCnt="2"/>
      <dgm:spPr/>
    </dgm:pt>
    <dgm:pt modelId="{BED85DBB-DB50-4459-ABA2-1260F2A12070}" type="pres">
      <dgm:prSet presAssocID="{7C4C5C66-8EDB-45EC-B056-89E0B674CED1}" presName="connectorText" presStyleLbl="sibTrans2D1" presStyleIdx="0" presStyleCnt="2"/>
      <dgm:spPr/>
    </dgm:pt>
    <dgm:pt modelId="{D957541E-AE65-4C0A-9F84-4612045ABA28}" type="pres">
      <dgm:prSet presAssocID="{EB0AD438-8A36-461C-9650-FD37EE128670}" presName="node" presStyleLbl="node1" presStyleIdx="1" presStyleCnt="3">
        <dgm:presLayoutVars>
          <dgm:bulletEnabled val="1"/>
        </dgm:presLayoutVars>
      </dgm:prSet>
      <dgm:spPr/>
    </dgm:pt>
    <dgm:pt modelId="{3D1F9FF9-4607-41B8-A752-EF112FC7F7ED}" type="pres">
      <dgm:prSet presAssocID="{1432E4B6-CE05-408B-A204-18D139C3AE3E}" presName="sibTrans" presStyleLbl="sibTrans2D1" presStyleIdx="1" presStyleCnt="2"/>
      <dgm:spPr/>
    </dgm:pt>
    <dgm:pt modelId="{45D24F73-9164-4F6C-9D67-D27EA81B5730}" type="pres">
      <dgm:prSet presAssocID="{1432E4B6-CE05-408B-A204-18D139C3AE3E}" presName="connectorText" presStyleLbl="sibTrans2D1" presStyleIdx="1" presStyleCnt="2"/>
      <dgm:spPr/>
    </dgm:pt>
    <dgm:pt modelId="{C61718F0-C6E5-4595-8AFA-EBF392518043}" type="pres">
      <dgm:prSet presAssocID="{323AC9BD-8DE6-4F0A-B148-10DACBA690F7}" presName="node" presStyleLbl="node1" presStyleIdx="2" presStyleCnt="3">
        <dgm:presLayoutVars>
          <dgm:bulletEnabled val="1"/>
        </dgm:presLayoutVars>
      </dgm:prSet>
      <dgm:spPr/>
    </dgm:pt>
  </dgm:ptLst>
  <dgm:cxnLst>
    <dgm:cxn modelId="{1127BA1D-5906-45C1-B0B8-02B35D5418B4}" type="presOf" srcId="{323AC9BD-8DE6-4F0A-B148-10DACBA690F7}" destId="{C61718F0-C6E5-4595-8AFA-EBF392518043}" srcOrd="0" destOrd="0" presId="urn:microsoft.com/office/officeart/2005/8/layout/process1"/>
    <dgm:cxn modelId="{67CF5225-8051-49A1-BE98-702B21911B9D}" type="presOf" srcId="{1432E4B6-CE05-408B-A204-18D139C3AE3E}" destId="{3D1F9FF9-4607-41B8-A752-EF112FC7F7ED}" srcOrd="0" destOrd="0" presId="urn:microsoft.com/office/officeart/2005/8/layout/process1"/>
    <dgm:cxn modelId="{AFB11F33-70FE-464A-8783-BC1A0908D588}" type="presOf" srcId="{F795B480-E2E3-451B-AA0C-EC72BF10ADF1}" destId="{7F333B27-3841-4045-82E3-A91028F81216}" srcOrd="0" destOrd="0" presId="urn:microsoft.com/office/officeart/2005/8/layout/process1"/>
    <dgm:cxn modelId="{B1863649-FB11-4DB3-A978-C26EF6695190}" type="presOf" srcId="{7C4C5C66-8EDB-45EC-B056-89E0B674CED1}" destId="{BED85DBB-DB50-4459-ABA2-1260F2A12070}" srcOrd="1" destOrd="0" presId="urn:microsoft.com/office/officeart/2005/8/layout/process1"/>
    <dgm:cxn modelId="{E3B3C38B-E7BF-4263-BFD9-A62F6B57679A}" type="presOf" srcId="{EB0AD438-8A36-461C-9650-FD37EE128670}" destId="{D957541E-AE65-4C0A-9F84-4612045ABA28}" srcOrd="0" destOrd="0" presId="urn:microsoft.com/office/officeart/2005/8/layout/process1"/>
    <dgm:cxn modelId="{5CCE59A2-AA0B-43ED-850A-AC18CE0D3138}" type="presOf" srcId="{1432E4B6-CE05-408B-A204-18D139C3AE3E}" destId="{45D24F73-9164-4F6C-9D67-D27EA81B5730}" srcOrd="1" destOrd="0" presId="urn:microsoft.com/office/officeart/2005/8/layout/process1"/>
    <dgm:cxn modelId="{C05125A4-13D8-47AB-A721-4F6652BF393A}" srcId="{1EA65D99-77B9-4F6B-A604-BDB49D6DDD87}" destId="{F795B480-E2E3-451B-AA0C-EC72BF10ADF1}" srcOrd="0" destOrd="0" parTransId="{8B32B88D-3DC2-415D-8A97-4A60FFB4402C}" sibTransId="{7C4C5C66-8EDB-45EC-B056-89E0B674CED1}"/>
    <dgm:cxn modelId="{5ED91EBB-52E6-431B-AB9D-4F892D0D168E}" srcId="{1EA65D99-77B9-4F6B-A604-BDB49D6DDD87}" destId="{323AC9BD-8DE6-4F0A-B148-10DACBA690F7}" srcOrd="2" destOrd="0" parTransId="{8912F466-8A9B-49FB-90B2-CB4221E2749B}" sibTransId="{678C2176-47C1-4355-8E04-01079F6CA338}"/>
    <dgm:cxn modelId="{9EA249BE-9345-486B-BD98-3456DFA65F00}" srcId="{1EA65D99-77B9-4F6B-A604-BDB49D6DDD87}" destId="{EB0AD438-8A36-461C-9650-FD37EE128670}" srcOrd="1" destOrd="0" parTransId="{5342D418-BEA7-4768-A15E-8849F81EA2B6}" sibTransId="{1432E4B6-CE05-408B-A204-18D139C3AE3E}"/>
    <dgm:cxn modelId="{B09BF4ED-BF28-4CB9-9EAF-827E67748678}" type="presOf" srcId="{7C4C5C66-8EDB-45EC-B056-89E0B674CED1}" destId="{521325FF-F8B9-4C0C-8CEE-6C9D50C6AA4E}" srcOrd="0" destOrd="0" presId="urn:microsoft.com/office/officeart/2005/8/layout/process1"/>
    <dgm:cxn modelId="{0E857DF6-CFB5-42EA-B332-995DD811082F}" type="presOf" srcId="{1EA65D99-77B9-4F6B-A604-BDB49D6DDD87}" destId="{38012C61-781C-4488-AF25-E154991D511C}" srcOrd="0" destOrd="0" presId="urn:microsoft.com/office/officeart/2005/8/layout/process1"/>
    <dgm:cxn modelId="{A28383BE-B93D-478D-A9A0-3D0BE8F0550C}" type="presParOf" srcId="{38012C61-781C-4488-AF25-E154991D511C}" destId="{7F333B27-3841-4045-82E3-A91028F81216}" srcOrd="0" destOrd="0" presId="urn:microsoft.com/office/officeart/2005/8/layout/process1"/>
    <dgm:cxn modelId="{5F8EBFA0-8AA3-4A15-8196-11A97ED1CFAB}" type="presParOf" srcId="{38012C61-781C-4488-AF25-E154991D511C}" destId="{521325FF-F8B9-4C0C-8CEE-6C9D50C6AA4E}" srcOrd="1" destOrd="0" presId="urn:microsoft.com/office/officeart/2005/8/layout/process1"/>
    <dgm:cxn modelId="{5059D53F-2C64-4861-A05F-2724E1B9303B}" type="presParOf" srcId="{521325FF-F8B9-4C0C-8CEE-6C9D50C6AA4E}" destId="{BED85DBB-DB50-4459-ABA2-1260F2A12070}" srcOrd="0" destOrd="0" presId="urn:microsoft.com/office/officeart/2005/8/layout/process1"/>
    <dgm:cxn modelId="{FA39C613-2F6E-4336-9B65-74AAA3A509C5}" type="presParOf" srcId="{38012C61-781C-4488-AF25-E154991D511C}" destId="{D957541E-AE65-4C0A-9F84-4612045ABA28}" srcOrd="2" destOrd="0" presId="urn:microsoft.com/office/officeart/2005/8/layout/process1"/>
    <dgm:cxn modelId="{6D896762-B9E0-4232-8A66-C7B8BE53FE0C}" type="presParOf" srcId="{38012C61-781C-4488-AF25-E154991D511C}" destId="{3D1F9FF9-4607-41B8-A752-EF112FC7F7ED}" srcOrd="3" destOrd="0" presId="urn:microsoft.com/office/officeart/2005/8/layout/process1"/>
    <dgm:cxn modelId="{CC250354-02D7-497C-AAC1-C282B303B322}" type="presParOf" srcId="{3D1F9FF9-4607-41B8-A752-EF112FC7F7ED}" destId="{45D24F73-9164-4F6C-9D67-D27EA81B5730}" srcOrd="0" destOrd="0" presId="urn:microsoft.com/office/officeart/2005/8/layout/process1"/>
    <dgm:cxn modelId="{AADFFC6B-5BF1-4168-98B9-848ACF3AFDC6}" type="presParOf" srcId="{38012C61-781C-4488-AF25-E154991D511C}" destId="{C61718F0-C6E5-4595-8AFA-EBF3925180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F9D5B-5A30-49BA-A1B5-BD78D35E88D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65341-35C4-4ECD-8A39-69245CDA74C2}">
      <dgm:prSet/>
      <dgm:spPr/>
      <dgm:t>
        <a:bodyPr/>
        <a:lstStyle/>
        <a:p>
          <a:r>
            <a:rPr lang="en-US" b="0" dirty="0"/>
            <a:t>If you have participant contact information, you can still:</a:t>
          </a:r>
          <a:endParaRPr lang="en-US" dirty="0"/>
        </a:p>
      </dgm:t>
    </dgm:pt>
    <dgm:pt modelId="{F8B41C03-8694-4847-87FE-C5CC51D65BB7}" type="parTrans" cxnId="{716E7CD1-A864-4FE8-BCF5-0C1E3052D155}">
      <dgm:prSet/>
      <dgm:spPr/>
      <dgm:t>
        <a:bodyPr/>
        <a:lstStyle/>
        <a:p>
          <a:endParaRPr lang="en-US"/>
        </a:p>
      </dgm:t>
    </dgm:pt>
    <dgm:pt modelId="{D1ED08EC-1F8F-4AF8-99DE-7E708D061C82}" type="sibTrans" cxnId="{716E7CD1-A864-4FE8-BCF5-0C1E3052D155}">
      <dgm:prSet/>
      <dgm:spPr/>
      <dgm:t>
        <a:bodyPr/>
        <a:lstStyle/>
        <a:p>
          <a:endParaRPr lang="en-US"/>
        </a:p>
      </dgm:t>
    </dgm:pt>
    <dgm:pt modelId="{61F42344-4A38-4232-81DC-22C80FD626C9}">
      <dgm:prSet custT="1"/>
      <dgm:spPr/>
      <dgm:t>
        <a:bodyPr/>
        <a:lstStyle/>
        <a:p>
          <a:r>
            <a:rPr lang="en-US" sz="1800" dirty="0"/>
            <a:t>Send customized survey invitations to assess medium-term outcomes</a:t>
          </a:r>
        </a:p>
      </dgm:t>
    </dgm:pt>
    <dgm:pt modelId="{6DD7C6C3-571C-46F0-9630-74549A862011}" type="parTrans" cxnId="{AE844DA3-8037-4A5F-9FAD-37E729325D65}">
      <dgm:prSet/>
      <dgm:spPr/>
      <dgm:t>
        <a:bodyPr/>
        <a:lstStyle/>
        <a:p>
          <a:endParaRPr lang="en-US"/>
        </a:p>
      </dgm:t>
    </dgm:pt>
    <dgm:pt modelId="{A7CFDC0E-0F92-4AD6-85F0-FEB52AEA9C63}" type="sibTrans" cxnId="{AE844DA3-8037-4A5F-9FAD-37E729325D65}">
      <dgm:prSet/>
      <dgm:spPr/>
      <dgm:t>
        <a:bodyPr/>
        <a:lstStyle/>
        <a:p>
          <a:endParaRPr lang="en-US"/>
        </a:p>
      </dgm:t>
    </dgm:pt>
    <dgm:pt modelId="{818420D7-86E0-439C-BD8E-6A3E07DF3A11}">
      <dgm:prSet custT="1"/>
      <dgm:spPr/>
      <dgm:t>
        <a:bodyPr/>
        <a:lstStyle/>
        <a:p>
          <a:r>
            <a:rPr lang="en-US" sz="1800" dirty="0"/>
            <a:t>KISS principle – now is not the time for lengthy inquiries!</a:t>
          </a:r>
        </a:p>
      </dgm:t>
    </dgm:pt>
    <dgm:pt modelId="{BBD7A523-A602-435A-BCE5-C9D213DD1A71}" type="parTrans" cxnId="{F7C5915E-D4EA-464F-A57C-81AEC996C14A}">
      <dgm:prSet/>
      <dgm:spPr/>
      <dgm:t>
        <a:bodyPr/>
        <a:lstStyle/>
        <a:p>
          <a:endParaRPr lang="en-US"/>
        </a:p>
      </dgm:t>
    </dgm:pt>
    <dgm:pt modelId="{020B8007-4F36-478A-A24F-DC4503840103}" type="sibTrans" cxnId="{F7C5915E-D4EA-464F-A57C-81AEC996C14A}">
      <dgm:prSet/>
      <dgm:spPr/>
      <dgm:t>
        <a:bodyPr/>
        <a:lstStyle/>
        <a:p>
          <a:endParaRPr lang="en-US"/>
        </a:p>
      </dgm:t>
    </dgm:pt>
    <dgm:pt modelId="{470EA0EC-42C9-445D-8368-72DAA294A4F3}">
      <dgm:prSet custT="1"/>
      <dgm:spPr/>
      <dgm:t>
        <a:bodyPr/>
        <a:lstStyle/>
        <a:p>
          <a:r>
            <a:rPr lang="en-US" sz="1800" dirty="0"/>
            <a:t>Prioritize POW indicators of medium-term outcomes</a:t>
          </a:r>
        </a:p>
      </dgm:t>
    </dgm:pt>
    <dgm:pt modelId="{A04A54E4-8ADC-4A54-8299-1E062284A03C}" type="parTrans" cxnId="{B6D06EDC-09DA-42B7-9A2A-C0F3D8AAEA17}">
      <dgm:prSet/>
      <dgm:spPr/>
      <dgm:t>
        <a:bodyPr/>
        <a:lstStyle/>
        <a:p>
          <a:endParaRPr lang="en-US"/>
        </a:p>
      </dgm:t>
    </dgm:pt>
    <dgm:pt modelId="{9452DE17-54BF-4B98-A0FB-53C314B34978}" type="sibTrans" cxnId="{B6D06EDC-09DA-42B7-9A2A-C0F3D8AAEA17}">
      <dgm:prSet/>
      <dgm:spPr/>
      <dgm:t>
        <a:bodyPr/>
        <a:lstStyle/>
        <a:p>
          <a:endParaRPr lang="en-US"/>
        </a:p>
      </dgm:t>
    </dgm:pt>
    <dgm:pt modelId="{50DB5DEB-50BE-4CDB-A3BB-8A807C72952A}">
      <dgm:prSet custT="1"/>
      <dgm:spPr/>
      <dgm:t>
        <a:bodyPr/>
        <a:lstStyle/>
        <a:p>
          <a:r>
            <a:rPr lang="en-US" sz="1800" b="0" dirty="0"/>
            <a:t>Send customized requests for client testimonials/success stories</a:t>
          </a:r>
          <a:endParaRPr lang="en-US" sz="1800" dirty="0"/>
        </a:p>
      </dgm:t>
    </dgm:pt>
    <dgm:pt modelId="{B0AC6253-E100-4068-86F6-25404E004645}" type="parTrans" cxnId="{B06E0BAA-F56D-4C3A-BA43-F7EFA18C1DC3}">
      <dgm:prSet/>
      <dgm:spPr/>
      <dgm:t>
        <a:bodyPr/>
        <a:lstStyle/>
        <a:p>
          <a:endParaRPr lang="en-US"/>
        </a:p>
      </dgm:t>
    </dgm:pt>
    <dgm:pt modelId="{976516B9-71DD-4966-8D77-1A335DBF6255}" type="sibTrans" cxnId="{B06E0BAA-F56D-4C3A-BA43-F7EFA18C1DC3}">
      <dgm:prSet/>
      <dgm:spPr/>
      <dgm:t>
        <a:bodyPr/>
        <a:lstStyle/>
        <a:p>
          <a:endParaRPr lang="en-US"/>
        </a:p>
      </dgm:t>
    </dgm:pt>
    <dgm:pt modelId="{8E7162B9-F1D9-48BB-88EE-A694FC7BEA79}">
      <dgm:prSet/>
      <dgm:spPr/>
      <dgm:t>
        <a:bodyPr/>
        <a:lstStyle/>
        <a:p>
          <a:r>
            <a:rPr lang="en-US" b="0"/>
            <a:t>If you don’t have participant contact information, you can still:</a:t>
          </a:r>
          <a:endParaRPr lang="en-US"/>
        </a:p>
      </dgm:t>
    </dgm:pt>
    <dgm:pt modelId="{4F4A0C50-DFBB-46D8-9DE3-B92CB5C748F3}" type="parTrans" cxnId="{C580C2E5-D2A7-4AA6-8DD8-19183DC37B70}">
      <dgm:prSet/>
      <dgm:spPr/>
      <dgm:t>
        <a:bodyPr/>
        <a:lstStyle/>
        <a:p>
          <a:endParaRPr lang="en-US"/>
        </a:p>
      </dgm:t>
    </dgm:pt>
    <dgm:pt modelId="{853A9AFC-1709-474B-B0C5-FF13821F3D41}" type="sibTrans" cxnId="{C580C2E5-D2A7-4AA6-8DD8-19183DC37B70}">
      <dgm:prSet/>
      <dgm:spPr/>
      <dgm:t>
        <a:bodyPr/>
        <a:lstStyle/>
        <a:p>
          <a:endParaRPr lang="en-US"/>
        </a:p>
      </dgm:t>
    </dgm:pt>
    <dgm:pt modelId="{893C1F99-9613-48F8-B29F-54A8DD87665B}">
      <dgm:prSet/>
      <dgm:spPr/>
      <dgm:t>
        <a:bodyPr/>
        <a:lstStyle/>
        <a:p>
          <a:r>
            <a:rPr lang="en-US" b="0" dirty="0"/>
            <a:t>Email a survey link to a list of </a:t>
          </a:r>
          <a:r>
            <a:rPr lang="en-US" b="0" i="1" dirty="0"/>
            <a:t>possible</a:t>
          </a:r>
          <a:r>
            <a:rPr lang="en-US" b="0" dirty="0"/>
            <a:t> participants (e.g., Master Gardener listserv, 4-H family listserv, producer listserv) with instructions to fill it out if X applies to them</a:t>
          </a:r>
          <a:endParaRPr lang="en-US" dirty="0"/>
        </a:p>
      </dgm:t>
    </dgm:pt>
    <dgm:pt modelId="{322FDC5C-C189-428A-AA4F-7E12728689CE}" type="parTrans" cxnId="{A6673B8D-957E-42F4-BAFB-89EFEBA6A2E0}">
      <dgm:prSet/>
      <dgm:spPr/>
      <dgm:t>
        <a:bodyPr/>
        <a:lstStyle/>
        <a:p>
          <a:endParaRPr lang="en-US"/>
        </a:p>
      </dgm:t>
    </dgm:pt>
    <dgm:pt modelId="{AB3674C5-EFE9-4E1D-92FD-EEC1D78BF7FE}" type="sibTrans" cxnId="{A6673B8D-957E-42F4-BAFB-89EFEBA6A2E0}">
      <dgm:prSet/>
      <dgm:spPr/>
      <dgm:t>
        <a:bodyPr/>
        <a:lstStyle/>
        <a:p>
          <a:endParaRPr lang="en-US"/>
        </a:p>
      </dgm:t>
    </dgm:pt>
    <dgm:pt modelId="{BB9D3300-F9FC-4AB1-97B7-924BED42AF68}">
      <dgm:prSet/>
      <dgm:spPr/>
      <dgm:t>
        <a:bodyPr/>
        <a:lstStyle/>
        <a:p>
          <a:r>
            <a:rPr lang="en-US" dirty="0"/>
            <a:t>Post a survey link to social media</a:t>
          </a:r>
        </a:p>
      </dgm:t>
    </dgm:pt>
    <dgm:pt modelId="{6F097C66-7295-4EB1-AE45-931DCB30F10B}" type="parTrans" cxnId="{7D695EFD-6014-43E7-B6D9-62931D5581C7}">
      <dgm:prSet/>
      <dgm:spPr/>
      <dgm:t>
        <a:bodyPr/>
        <a:lstStyle/>
        <a:p>
          <a:endParaRPr lang="en-US"/>
        </a:p>
      </dgm:t>
    </dgm:pt>
    <dgm:pt modelId="{3157B3FC-B113-40DD-8D3D-4838CD5E081B}" type="sibTrans" cxnId="{7D695EFD-6014-43E7-B6D9-62931D5581C7}">
      <dgm:prSet/>
      <dgm:spPr/>
      <dgm:t>
        <a:bodyPr/>
        <a:lstStyle/>
        <a:p>
          <a:endParaRPr lang="en-US"/>
        </a:p>
      </dgm:t>
    </dgm:pt>
    <dgm:pt modelId="{96381131-5DCA-417B-8230-8269055925F1}">
      <dgm:prSet/>
      <dgm:spPr/>
      <dgm:t>
        <a:bodyPr/>
        <a:lstStyle/>
        <a:p>
          <a:r>
            <a:rPr lang="en-US" b="0"/>
            <a:t>Scan social media comments for evidence of behavior change/application of information; report as qualitative data</a:t>
          </a:r>
          <a:endParaRPr lang="en-US"/>
        </a:p>
      </dgm:t>
    </dgm:pt>
    <dgm:pt modelId="{45793172-7B50-4375-8167-D401C36936FF}" type="parTrans" cxnId="{448C7074-9A44-4496-B95E-7887714DEC3B}">
      <dgm:prSet/>
      <dgm:spPr/>
      <dgm:t>
        <a:bodyPr/>
        <a:lstStyle/>
        <a:p>
          <a:endParaRPr lang="en-US"/>
        </a:p>
      </dgm:t>
    </dgm:pt>
    <dgm:pt modelId="{D3633C47-D9E3-444E-B8AD-87CAE9173CB5}" type="sibTrans" cxnId="{448C7074-9A44-4496-B95E-7887714DEC3B}">
      <dgm:prSet/>
      <dgm:spPr/>
      <dgm:t>
        <a:bodyPr/>
        <a:lstStyle/>
        <a:p>
          <a:endParaRPr lang="en-US"/>
        </a:p>
      </dgm:t>
    </dgm:pt>
    <dgm:pt modelId="{6E6678A8-218E-4D2E-A9D4-D7745DB16AB1}" type="pres">
      <dgm:prSet presAssocID="{E0BF9D5B-5A30-49BA-A1B5-BD78D35E88D4}" presName="Name0" presStyleCnt="0">
        <dgm:presLayoutVars>
          <dgm:dir/>
          <dgm:animLvl val="lvl"/>
          <dgm:resizeHandles val="exact"/>
        </dgm:presLayoutVars>
      </dgm:prSet>
      <dgm:spPr/>
    </dgm:pt>
    <dgm:pt modelId="{27B1684D-7397-4571-B260-75C2B470BB8C}" type="pres">
      <dgm:prSet presAssocID="{52965341-35C4-4ECD-8A39-69245CDA74C2}" presName="linNode" presStyleCnt="0"/>
      <dgm:spPr/>
    </dgm:pt>
    <dgm:pt modelId="{4A090367-E483-44AB-A2BF-F601A0F4C0D3}" type="pres">
      <dgm:prSet presAssocID="{52965341-35C4-4ECD-8A39-69245CDA74C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607BE0A-4731-4AF9-9A38-94634B899A60}" type="pres">
      <dgm:prSet presAssocID="{52965341-35C4-4ECD-8A39-69245CDA74C2}" presName="descendantText" presStyleLbl="alignAccFollowNode1" presStyleIdx="0" presStyleCnt="2">
        <dgm:presLayoutVars>
          <dgm:bulletEnabled val="1"/>
        </dgm:presLayoutVars>
      </dgm:prSet>
      <dgm:spPr/>
    </dgm:pt>
    <dgm:pt modelId="{EAECF367-6446-4126-B3D2-4DD38A1E36B1}" type="pres">
      <dgm:prSet presAssocID="{D1ED08EC-1F8F-4AF8-99DE-7E708D061C82}" presName="sp" presStyleCnt="0"/>
      <dgm:spPr/>
    </dgm:pt>
    <dgm:pt modelId="{56A28213-0B56-414A-8997-58CFC3A16472}" type="pres">
      <dgm:prSet presAssocID="{8E7162B9-F1D9-48BB-88EE-A694FC7BEA79}" presName="linNode" presStyleCnt="0"/>
      <dgm:spPr/>
    </dgm:pt>
    <dgm:pt modelId="{ECD5A984-CCDF-4512-9278-05A7DE3797DB}" type="pres">
      <dgm:prSet presAssocID="{8E7162B9-F1D9-48BB-88EE-A694FC7BEA7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047B3B0-4CD6-4C1E-96E1-52A937B1A11C}" type="pres">
      <dgm:prSet presAssocID="{8E7162B9-F1D9-48BB-88EE-A694FC7BEA7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153DC05-F9AE-418C-A745-BC445908B995}" type="presOf" srcId="{E0BF9D5B-5A30-49BA-A1B5-BD78D35E88D4}" destId="{6E6678A8-218E-4D2E-A9D4-D7745DB16AB1}" srcOrd="0" destOrd="0" presId="urn:microsoft.com/office/officeart/2005/8/layout/vList5"/>
    <dgm:cxn modelId="{CBEF1E28-DB87-46CD-84DF-8ACF4AE7B216}" type="presOf" srcId="{50DB5DEB-50BE-4CDB-A3BB-8A807C72952A}" destId="{9607BE0A-4731-4AF9-9A38-94634B899A60}" srcOrd="0" destOrd="3" presId="urn:microsoft.com/office/officeart/2005/8/layout/vList5"/>
    <dgm:cxn modelId="{F7C5915E-D4EA-464F-A57C-81AEC996C14A}" srcId="{61F42344-4A38-4232-81DC-22C80FD626C9}" destId="{818420D7-86E0-439C-BD8E-6A3E07DF3A11}" srcOrd="0" destOrd="0" parTransId="{BBD7A523-A602-435A-BCE5-C9D213DD1A71}" sibTransId="{020B8007-4F36-478A-A24F-DC4503840103}"/>
    <dgm:cxn modelId="{70F5B761-91E5-49F2-A69B-959425F954B3}" type="presOf" srcId="{818420D7-86E0-439C-BD8E-6A3E07DF3A11}" destId="{9607BE0A-4731-4AF9-9A38-94634B899A60}" srcOrd="0" destOrd="1" presId="urn:microsoft.com/office/officeart/2005/8/layout/vList5"/>
    <dgm:cxn modelId="{448C7074-9A44-4496-B95E-7887714DEC3B}" srcId="{8E7162B9-F1D9-48BB-88EE-A694FC7BEA79}" destId="{96381131-5DCA-417B-8230-8269055925F1}" srcOrd="2" destOrd="0" parTransId="{45793172-7B50-4375-8167-D401C36936FF}" sibTransId="{D3633C47-D9E3-444E-B8AD-87CAE9173CB5}"/>
    <dgm:cxn modelId="{F152D788-FDC5-4C9E-9F59-33768FDF37A2}" type="presOf" srcId="{52965341-35C4-4ECD-8A39-69245CDA74C2}" destId="{4A090367-E483-44AB-A2BF-F601A0F4C0D3}" srcOrd="0" destOrd="0" presId="urn:microsoft.com/office/officeart/2005/8/layout/vList5"/>
    <dgm:cxn modelId="{A6673B8D-957E-42F4-BAFB-89EFEBA6A2E0}" srcId="{8E7162B9-F1D9-48BB-88EE-A694FC7BEA79}" destId="{893C1F99-9613-48F8-B29F-54A8DD87665B}" srcOrd="0" destOrd="0" parTransId="{322FDC5C-C189-428A-AA4F-7E12728689CE}" sibTransId="{AB3674C5-EFE9-4E1D-92FD-EEC1D78BF7FE}"/>
    <dgm:cxn modelId="{72980D94-8863-4C47-8FE9-0AF629702437}" type="presOf" srcId="{893C1F99-9613-48F8-B29F-54A8DD87665B}" destId="{C047B3B0-4CD6-4C1E-96E1-52A937B1A11C}" srcOrd="0" destOrd="0" presId="urn:microsoft.com/office/officeart/2005/8/layout/vList5"/>
    <dgm:cxn modelId="{AE844DA3-8037-4A5F-9FAD-37E729325D65}" srcId="{52965341-35C4-4ECD-8A39-69245CDA74C2}" destId="{61F42344-4A38-4232-81DC-22C80FD626C9}" srcOrd="0" destOrd="0" parTransId="{6DD7C6C3-571C-46F0-9630-74549A862011}" sibTransId="{A7CFDC0E-0F92-4AD6-85F0-FEB52AEA9C63}"/>
    <dgm:cxn modelId="{B06E0BAA-F56D-4C3A-BA43-F7EFA18C1DC3}" srcId="{52965341-35C4-4ECD-8A39-69245CDA74C2}" destId="{50DB5DEB-50BE-4CDB-A3BB-8A807C72952A}" srcOrd="1" destOrd="0" parTransId="{B0AC6253-E100-4068-86F6-25404E004645}" sibTransId="{976516B9-71DD-4966-8D77-1A335DBF6255}"/>
    <dgm:cxn modelId="{6C57E6B6-2030-4403-872A-2EDF3677E09D}" type="presOf" srcId="{BB9D3300-F9FC-4AB1-97B7-924BED42AF68}" destId="{C047B3B0-4CD6-4C1E-96E1-52A937B1A11C}" srcOrd="0" destOrd="1" presId="urn:microsoft.com/office/officeart/2005/8/layout/vList5"/>
    <dgm:cxn modelId="{079382B8-7632-4A98-9C4D-D24EE51519E2}" type="presOf" srcId="{96381131-5DCA-417B-8230-8269055925F1}" destId="{C047B3B0-4CD6-4C1E-96E1-52A937B1A11C}" srcOrd="0" destOrd="2" presId="urn:microsoft.com/office/officeart/2005/8/layout/vList5"/>
    <dgm:cxn modelId="{09F8D8C2-5524-4980-A8B9-9820AD1FF546}" type="presOf" srcId="{470EA0EC-42C9-445D-8368-72DAA294A4F3}" destId="{9607BE0A-4731-4AF9-9A38-94634B899A60}" srcOrd="0" destOrd="2" presId="urn:microsoft.com/office/officeart/2005/8/layout/vList5"/>
    <dgm:cxn modelId="{716E7CD1-A864-4FE8-BCF5-0C1E3052D155}" srcId="{E0BF9D5B-5A30-49BA-A1B5-BD78D35E88D4}" destId="{52965341-35C4-4ECD-8A39-69245CDA74C2}" srcOrd="0" destOrd="0" parTransId="{F8B41C03-8694-4847-87FE-C5CC51D65BB7}" sibTransId="{D1ED08EC-1F8F-4AF8-99DE-7E708D061C82}"/>
    <dgm:cxn modelId="{B6D06EDC-09DA-42B7-9A2A-C0F3D8AAEA17}" srcId="{61F42344-4A38-4232-81DC-22C80FD626C9}" destId="{470EA0EC-42C9-445D-8368-72DAA294A4F3}" srcOrd="1" destOrd="0" parTransId="{A04A54E4-8ADC-4A54-8299-1E062284A03C}" sibTransId="{9452DE17-54BF-4B98-A0FB-53C314B34978}"/>
    <dgm:cxn modelId="{18DB83DE-D079-4886-8545-A7116879F545}" type="presOf" srcId="{61F42344-4A38-4232-81DC-22C80FD626C9}" destId="{9607BE0A-4731-4AF9-9A38-94634B899A60}" srcOrd="0" destOrd="0" presId="urn:microsoft.com/office/officeart/2005/8/layout/vList5"/>
    <dgm:cxn modelId="{C580C2E5-D2A7-4AA6-8DD8-19183DC37B70}" srcId="{E0BF9D5B-5A30-49BA-A1B5-BD78D35E88D4}" destId="{8E7162B9-F1D9-48BB-88EE-A694FC7BEA79}" srcOrd="1" destOrd="0" parTransId="{4F4A0C50-DFBB-46D8-9DE3-B92CB5C748F3}" sibTransId="{853A9AFC-1709-474B-B0C5-FF13821F3D41}"/>
    <dgm:cxn modelId="{6106D7F8-3704-4620-AF48-324341F630C2}" type="presOf" srcId="{8E7162B9-F1D9-48BB-88EE-A694FC7BEA79}" destId="{ECD5A984-CCDF-4512-9278-05A7DE3797DB}" srcOrd="0" destOrd="0" presId="urn:microsoft.com/office/officeart/2005/8/layout/vList5"/>
    <dgm:cxn modelId="{7D695EFD-6014-43E7-B6D9-62931D5581C7}" srcId="{8E7162B9-F1D9-48BB-88EE-A694FC7BEA79}" destId="{BB9D3300-F9FC-4AB1-97B7-924BED42AF68}" srcOrd="1" destOrd="0" parTransId="{6F097C66-7295-4EB1-AE45-931DCB30F10B}" sibTransId="{3157B3FC-B113-40DD-8D3D-4838CD5E081B}"/>
    <dgm:cxn modelId="{D2637B60-8177-442E-93DA-E04852CF4F68}" type="presParOf" srcId="{6E6678A8-218E-4D2E-A9D4-D7745DB16AB1}" destId="{27B1684D-7397-4571-B260-75C2B470BB8C}" srcOrd="0" destOrd="0" presId="urn:microsoft.com/office/officeart/2005/8/layout/vList5"/>
    <dgm:cxn modelId="{6DB30391-3E99-489B-AF06-3D7060B6587C}" type="presParOf" srcId="{27B1684D-7397-4571-B260-75C2B470BB8C}" destId="{4A090367-E483-44AB-A2BF-F601A0F4C0D3}" srcOrd="0" destOrd="0" presId="urn:microsoft.com/office/officeart/2005/8/layout/vList5"/>
    <dgm:cxn modelId="{41CC1DB0-F3EB-4BB3-80F5-6925D83768D0}" type="presParOf" srcId="{27B1684D-7397-4571-B260-75C2B470BB8C}" destId="{9607BE0A-4731-4AF9-9A38-94634B899A60}" srcOrd="1" destOrd="0" presId="urn:microsoft.com/office/officeart/2005/8/layout/vList5"/>
    <dgm:cxn modelId="{A1C8DE4E-2CEC-4D18-93BC-39FD12B98F1E}" type="presParOf" srcId="{6E6678A8-218E-4D2E-A9D4-D7745DB16AB1}" destId="{EAECF367-6446-4126-B3D2-4DD38A1E36B1}" srcOrd="1" destOrd="0" presId="urn:microsoft.com/office/officeart/2005/8/layout/vList5"/>
    <dgm:cxn modelId="{C489933C-5413-44DF-B399-8D165A82C7AC}" type="presParOf" srcId="{6E6678A8-218E-4D2E-A9D4-D7745DB16AB1}" destId="{56A28213-0B56-414A-8997-58CFC3A16472}" srcOrd="2" destOrd="0" presId="urn:microsoft.com/office/officeart/2005/8/layout/vList5"/>
    <dgm:cxn modelId="{71C6D569-DB7F-4622-A510-174738DA705B}" type="presParOf" srcId="{56A28213-0B56-414A-8997-58CFC3A16472}" destId="{ECD5A984-CCDF-4512-9278-05A7DE3797DB}" srcOrd="0" destOrd="0" presId="urn:microsoft.com/office/officeart/2005/8/layout/vList5"/>
    <dgm:cxn modelId="{51F4DC8F-3AD0-4FDA-91C9-E5A73606F9D8}" type="presParOf" srcId="{56A28213-0B56-414A-8997-58CFC3A16472}" destId="{C047B3B0-4CD6-4C1E-96E1-52A937B1A1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BEA50-9F15-45E0-9B3B-C98E3E43B8EE}">
      <dsp:nvSpPr>
        <dsp:cNvPr id="0" name=""/>
        <dsp:cNvSpPr/>
      </dsp:nvSpPr>
      <dsp:spPr>
        <a:xfrm>
          <a:off x="0" y="1581"/>
          <a:ext cx="9753600" cy="801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415E3-F7C7-44F1-8757-51B734B42D00}">
      <dsp:nvSpPr>
        <dsp:cNvPr id="0" name=""/>
        <dsp:cNvSpPr/>
      </dsp:nvSpPr>
      <dsp:spPr>
        <a:xfrm>
          <a:off x="242435" y="181905"/>
          <a:ext cx="440791" cy="44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71365-EEA2-4083-ADE8-AD7DC1895195}">
      <dsp:nvSpPr>
        <dsp:cNvPr id="0" name=""/>
        <dsp:cNvSpPr/>
      </dsp:nvSpPr>
      <dsp:spPr>
        <a:xfrm>
          <a:off x="925662" y="1581"/>
          <a:ext cx="88279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Discuss Bennett’s Hierarchy</a:t>
          </a:r>
        </a:p>
      </dsp:txBody>
      <dsp:txXfrm>
        <a:off x="925662" y="1581"/>
        <a:ext cx="8827937" cy="801439"/>
      </dsp:txXfrm>
    </dsp:sp>
    <dsp:sp modelId="{174EE7F2-3A9E-4037-944C-4EEAA616C363}">
      <dsp:nvSpPr>
        <dsp:cNvPr id="0" name=""/>
        <dsp:cNvSpPr/>
      </dsp:nvSpPr>
      <dsp:spPr>
        <a:xfrm>
          <a:off x="0" y="1003380"/>
          <a:ext cx="9753600" cy="801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7D1A9-305D-442B-BBC7-65F2DE520B69}">
      <dsp:nvSpPr>
        <dsp:cNvPr id="0" name=""/>
        <dsp:cNvSpPr/>
      </dsp:nvSpPr>
      <dsp:spPr>
        <a:xfrm>
          <a:off x="242435" y="1183704"/>
          <a:ext cx="440791" cy="44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707B7-C890-4689-90CD-BE3DF258E39A}">
      <dsp:nvSpPr>
        <dsp:cNvPr id="0" name=""/>
        <dsp:cNvSpPr/>
      </dsp:nvSpPr>
      <dsp:spPr>
        <a:xfrm>
          <a:off x="925662" y="1003380"/>
          <a:ext cx="88279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how Bennett’s Hierarchy integrates into the TOP Model</a:t>
          </a:r>
        </a:p>
      </dsp:txBody>
      <dsp:txXfrm>
        <a:off x="925662" y="1003380"/>
        <a:ext cx="8827937" cy="801439"/>
      </dsp:txXfrm>
    </dsp:sp>
    <dsp:sp modelId="{4E39F1FB-2434-4E71-A9E9-832C727A1AAE}">
      <dsp:nvSpPr>
        <dsp:cNvPr id="0" name=""/>
        <dsp:cNvSpPr/>
      </dsp:nvSpPr>
      <dsp:spPr>
        <a:xfrm>
          <a:off x="0" y="2005179"/>
          <a:ext cx="9753600" cy="801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B769B-1BDD-4955-9E99-9F12874E3D28}">
      <dsp:nvSpPr>
        <dsp:cNvPr id="0" name=""/>
        <dsp:cNvSpPr/>
      </dsp:nvSpPr>
      <dsp:spPr>
        <a:xfrm>
          <a:off x="242435" y="2185503"/>
          <a:ext cx="440791" cy="440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97B50-81D9-45A0-A13C-AFF6D43C97EE}">
      <dsp:nvSpPr>
        <dsp:cNvPr id="0" name=""/>
        <dsp:cNvSpPr/>
      </dsp:nvSpPr>
      <dsp:spPr>
        <a:xfrm>
          <a:off x="925662" y="2005179"/>
          <a:ext cx="88279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evaluation methods for each level of Bennett’s Hierarchy</a:t>
          </a:r>
        </a:p>
      </dsp:txBody>
      <dsp:txXfrm>
        <a:off x="925662" y="2005179"/>
        <a:ext cx="8827937" cy="801439"/>
      </dsp:txXfrm>
    </dsp:sp>
    <dsp:sp modelId="{90E6F995-BBAB-4BA8-9E05-91A9980360DB}">
      <dsp:nvSpPr>
        <dsp:cNvPr id="0" name=""/>
        <dsp:cNvSpPr/>
      </dsp:nvSpPr>
      <dsp:spPr>
        <a:xfrm>
          <a:off x="0" y="3006979"/>
          <a:ext cx="9753600" cy="801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F2D21-F5F1-424A-AFB9-4DFE40105146}">
      <dsp:nvSpPr>
        <dsp:cNvPr id="0" name=""/>
        <dsp:cNvSpPr/>
      </dsp:nvSpPr>
      <dsp:spPr>
        <a:xfrm>
          <a:off x="242435" y="3187303"/>
          <a:ext cx="440791" cy="4407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6A00-296D-434B-9CE1-3DE2DC511F10}">
      <dsp:nvSpPr>
        <dsp:cNvPr id="0" name=""/>
        <dsp:cNvSpPr/>
      </dsp:nvSpPr>
      <dsp:spPr>
        <a:xfrm>
          <a:off x="925662" y="3006979"/>
          <a:ext cx="88279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Q&amp;A</a:t>
          </a:r>
        </a:p>
      </dsp:txBody>
      <dsp:txXfrm>
        <a:off x="925662" y="3006979"/>
        <a:ext cx="8827937" cy="801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33B27-3841-4045-82E3-A91028F81216}">
      <dsp:nvSpPr>
        <dsp:cNvPr id="0" name=""/>
        <dsp:cNvSpPr/>
      </dsp:nvSpPr>
      <dsp:spPr>
        <a:xfrm>
          <a:off x="7143" y="218810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Objectives</a:t>
          </a:r>
        </a:p>
      </dsp:txBody>
      <dsp:txXfrm>
        <a:off x="44665" y="256332"/>
        <a:ext cx="2060143" cy="1206068"/>
      </dsp:txXfrm>
    </dsp:sp>
    <dsp:sp modelId="{521325FF-F8B9-4C0C-8CEE-6C9D50C6AA4E}">
      <dsp:nvSpPr>
        <dsp:cNvPr id="0" name=""/>
        <dsp:cNvSpPr/>
      </dsp:nvSpPr>
      <dsp:spPr>
        <a:xfrm>
          <a:off x="2355850" y="5946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55850" y="700508"/>
        <a:ext cx="316861" cy="317716"/>
      </dsp:txXfrm>
    </dsp:sp>
    <dsp:sp modelId="{D957541E-AE65-4C0A-9F84-4612045ABA28}">
      <dsp:nvSpPr>
        <dsp:cNvPr id="0" name=""/>
        <dsp:cNvSpPr/>
      </dsp:nvSpPr>
      <dsp:spPr>
        <a:xfrm>
          <a:off x="2996406" y="218810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Outcomes</a:t>
          </a:r>
        </a:p>
      </dsp:txBody>
      <dsp:txXfrm>
        <a:off x="3033928" y="256332"/>
        <a:ext cx="2060143" cy="1206068"/>
      </dsp:txXfrm>
    </dsp:sp>
    <dsp:sp modelId="{3D1F9FF9-4607-41B8-A752-EF112FC7F7ED}">
      <dsp:nvSpPr>
        <dsp:cNvPr id="0" name=""/>
        <dsp:cNvSpPr/>
      </dsp:nvSpPr>
      <dsp:spPr>
        <a:xfrm>
          <a:off x="5345112" y="5946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45112" y="700508"/>
        <a:ext cx="316861" cy="317716"/>
      </dsp:txXfrm>
    </dsp:sp>
    <dsp:sp modelId="{C61718F0-C6E5-4595-8AFA-EBF392518043}">
      <dsp:nvSpPr>
        <dsp:cNvPr id="0" name=""/>
        <dsp:cNvSpPr/>
      </dsp:nvSpPr>
      <dsp:spPr>
        <a:xfrm>
          <a:off x="5985668" y="218810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Evaluation questions</a:t>
          </a:r>
        </a:p>
      </dsp:txBody>
      <dsp:txXfrm>
        <a:off x="6023190" y="256332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7BE0A-4731-4AF9-9A38-94634B899A60}">
      <dsp:nvSpPr>
        <dsp:cNvPr id="0" name=""/>
        <dsp:cNvSpPr/>
      </dsp:nvSpPr>
      <dsp:spPr>
        <a:xfrm rot="5400000">
          <a:off x="5729412" y="-1951912"/>
          <a:ext cx="1909702" cy="6291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Send customized survey invitations to assess medium-term outcomes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KISS principle – now is not the time for lengthy inquiries!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Prioritize POW indicators of medium-term 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Send customized requests for client testimonials/success stories</a:t>
          </a:r>
          <a:endParaRPr lang="en-US" sz="1800" kern="1200" dirty="0"/>
        </a:p>
      </dsp:txBody>
      <dsp:txXfrm rot="-5400000">
        <a:off x="3538727" y="331997"/>
        <a:ext cx="6197848" cy="1723254"/>
      </dsp:txXfrm>
    </dsp:sp>
    <dsp:sp modelId="{4A090367-E483-44AB-A2BF-F601A0F4C0D3}">
      <dsp:nvSpPr>
        <dsp:cNvPr id="0" name=""/>
        <dsp:cNvSpPr/>
      </dsp:nvSpPr>
      <dsp:spPr>
        <a:xfrm>
          <a:off x="0" y="59"/>
          <a:ext cx="3538728" cy="238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If you have participant contact information, you can still:</a:t>
          </a:r>
          <a:endParaRPr lang="en-US" sz="3100" kern="1200" dirty="0"/>
        </a:p>
      </dsp:txBody>
      <dsp:txXfrm>
        <a:off x="116530" y="116589"/>
        <a:ext cx="3305668" cy="2154068"/>
      </dsp:txXfrm>
    </dsp:sp>
    <dsp:sp modelId="{C047B3B0-4CD6-4C1E-96E1-52A937B1A11C}">
      <dsp:nvSpPr>
        <dsp:cNvPr id="0" name=""/>
        <dsp:cNvSpPr/>
      </dsp:nvSpPr>
      <dsp:spPr>
        <a:xfrm rot="5400000">
          <a:off x="5729412" y="554572"/>
          <a:ext cx="1909702" cy="6291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Email a survey link to a list of </a:t>
          </a:r>
          <a:r>
            <a:rPr lang="en-US" sz="1800" b="0" i="1" kern="1200" dirty="0"/>
            <a:t>possible</a:t>
          </a:r>
          <a:r>
            <a:rPr lang="en-US" sz="1800" b="0" kern="1200" dirty="0"/>
            <a:t> participants (e.g., Master Gardener listserv, 4-H family listserv, producer listserv) with instructions to fill it out if X applies to them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Post a survey link to social media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Scan social media comments for evidence of behavior change/application of information; report as qualitative data</a:t>
          </a:r>
          <a:endParaRPr lang="en-US" sz="1800" kern="1200"/>
        </a:p>
      </dsp:txBody>
      <dsp:txXfrm rot="-5400000">
        <a:off x="3538727" y="2838481"/>
        <a:ext cx="6197848" cy="1723254"/>
      </dsp:txXfrm>
    </dsp:sp>
    <dsp:sp modelId="{ECD5A984-CCDF-4512-9278-05A7DE3797DB}">
      <dsp:nvSpPr>
        <dsp:cNvPr id="0" name=""/>
        <dsp:cNvSpPr/>
      </dsp:nvSpPr>
      <dsp:spPr>
        <a:xfrm>
          <a:off x="0" y="2506544"/>
          <a:ext cx="3538728" cy="238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/>
            <a:t>If you don’t have participant contact information, you can still:</a:t>
          </a:r>
          <a:endParaRPr lang="en-US" sz="3100" kern="1200"/>
        </a:p>
      </dsp:txBody>
      <dsp:txXfrm>
        <a:off x="116530" y="2623074"/>
        <a:ext cx="3305668" cy="2154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9D7C07-B3AE-4CBC-B26A-2EC71016F78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114111-1A97-4AFD-84E5-482390750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4D556E-7D33-4F5A-A1CA-5C80E493A7CF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9CEFFF-41F6-4E00-A019-A8EB4971D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5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8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2CA5-3E20-4A50-B845-79007B0370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9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EFFF-41F6-4E00-A019-A8EB4971DC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ash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1" y="3200400"/>
            <a:ext cx="4775200" cy="198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444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01" y="5410200"/>
            <a:ext cx="4775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66A6C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12800" y="609600"/>
            <a:ext cx="4876800" cy="55626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56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UMaine_fullcrest_logo4c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537667"/>
            <a:ext cx="3200400" cy="1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1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18432" y="2565001"/>
            <a:ext cx="536078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22">
                <a:solidFill>
                  <a:srgbClr val="999999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6166070" y="2565001"/>
            <a:ext cx="536005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22">
                <a:solidFill>
                  <a:srgbClr val="999999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5" name="Isosceles Triangle 14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4" name="Picture 13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0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851" y="228600"/>
            <a:ext cx="10270212" cy="1240357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2A5B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430769"/>
            <a:ext cx="3556000" cy="365125"/>
          </a:xfrm>
        </p:spPr>
        <p:txBody>
          <a:bodyPr/>
          <a:lstStyle>
            <a:lvl1pPr>
              <a:defRPr>
                <a:solidFill>
                  <a:srgbClr val="CCE1FF"/>
                </a:solidFill>
              </a:defRPr>
            </a:lvl1pPr>
          </a:lstStyle>
          <a:p>
            <a:fld id="{631BCEEA-FD04-4098-A8F1-EC45CF2BD135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7851" y="6430575"/>
            <a:ext cx="6623059" cy="365125"/>
          </a:xfrm>
        </p:spPr>
        <p:txBody>
          <a:bodyPr/>
          <a:lstStyle>
            <a:lvl1pPr>
              <a:defRPr>
                <a:solidFill>
                  <a:srgbClr val="CCE1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17851" y="1882101"/>
            <a:ext cx="10270212" cy="4213899"/>
          </a:xfrm>
        </p:spPr>
        <p:txBody>
          <a:bodyPr/>
          <a:lstStyle>
            <a:lvl1pPr>
              <a:defRPr>
                <a:solidFill>
                  <a:srgbClr val="002A5B"/>
                </a:solidFill>
              </a:defRPr>
            </a:lvl1pPr>
            <a:lvl2pPr>
              <a:defRPr>
                <a:solidFill>
                  <a:srgbClr val="002A5B"/>
                </a:solidFill>
              </a:defRPr>
            </a:lvl2pPr>
            <a:lvl3pPr>
              <a:defRPr>
                <a:solidFill>
                  <a:srgbClr val="002A5B"/>
                </a:solidFill>
              </a:defRPr>
            </a:lvl3pPr>
            <a:lvl4pPr>
              <a:defRPr>
                <a:solidFill>
                  <a:srgbClr val="002A5B"/>
                </a:solidFill>
              </a:defRPr>
            </a:lvl4pPr>
            <a:lvl5pPr>
              <a:defRPr>
                <a:solidFill>
                  <a:srgbClr val="002A5B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800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B5FB6-C435-564E-B08E-0472604E899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60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042794"/>
            <a:ext cx="10363200" cy="538609"/>
          </a:xfrm>
          <a:prstGeom prst="rect">
            <a:avLst/>
          </a:prstGeom>
        </p:spPr>
        <p:txBody>
          <a:bodyPr anchor="b"/>
          <a:lstStyle>
            <a:lvl1pPr algn="ctr">
              <a:defRPr b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962400"/>
            <a:ext cx="85344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3810000"/>
            <a:ext cx="10363200" cy="0"/>
          </a:xfrm>
          <a:prstGeom prst="line">
            <a:avLst/>
          </a:prstGeom>
          <a:ln>
            <a:solidFill>
              <a:srgbClr val="66A6C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7" name="Isosceles Triangle 6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0" name="Picture 9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2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1740"/>
            <a:ext cx="10972800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5" name="Isosceles Triangle 14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4" name="Picture 13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66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1740"/>
            <a:ext cx="5386918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91740"/>
            <a:ext cx="5389033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7" name="Isosceles Triangle 16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5" name="Picture 14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44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Comparis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14600"/>
            <a:ext cx="5386918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22" b="1" baseline="0"/>
            </a:lvl1pPr>
            <a:lvl2pPr marL="507974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3" indent="0">
              <a:buNone/>
              <a:defRPr sz="1777" b="1"/>
            </a:lvl4pPr>
            <a:lvl5pPr marL="2031899" indent="0">
              <a:buNone/>
              <a:defRPr sz="1777" b="1"/>
            </a:lvl5pPr>
            <a:lvl6pPr marL="2539873" indent="0">
              <a:buNone/>
              <a:defRPr sz="1777" b="1"/>
            </a:lvl6pPr>
            <a:lvl7pPr marL="3047848" indent="0">
              <a:buNone/>
              <a:defRPr sz="1777" b="1"/>
            </a:lvl7pPr>
            <a:lvl8pPr marL="3555822" indent="0">
              <a:buNone/>
              <a:defRPr sz="1777" b="1"/>
            </a:lvl8pPr>
            <a:lvl9pPr marL="4063796" indent="0">
              <a:buNone/>
              <a:defRPr sz="1777" b="1"/>
            </a:lvl9pPr>
          </a:lstStyle>
          <a:p>
            <a:pPr lvl="0"/>
            <a:r>
              <a:rPr lang="en-US" dirty="0"/>
              <a:t>List 1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17840"/>
            <a:ext cx="5386918" cy="2773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2514600"/>
            <a:ext cx="5389033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22" b="1"/>
            </a:lvl1pPr>
            <a:lvl2pPr marL="507974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3" indent="0">
              <a:buNone/>
              <a:defRPr sz="1777" b="1"/>
            </a:lvl4pPr>
            <a:lvl5pPr marL="2031899" indent="0">
              <a:buNone/>
              <a:defRPr sz="1777" b="1"/>
            </a:lvl5pPr>
            <a:lvl6pPr marL="2539873" indent="0">
              <a:buNone/>
              <a:defRPr sz="1777" b="1"/>
            </a:lvl6pPr>
            <a:lvl7pPr marL="3047848" indent="0">
              <a:buNone/>
              <a:defRPr sz="1777" b="1"/>
            </a:lvl7pPr>
            <a:lvl8pPr marL="3555822" indent="0">
              <a:buNone/>
              <a:defRPr sz="1777" b="1"/>
            </a:lvl8pPr>
            <a:lvl9pPr marL="4063796" indent="0">
              <a:buNone/>
              <a:defRPr sz="1777" b="1"/>
            </a:lvl9pPr>
          </a:lstStyle>
          <a:p>
            <a:pPr lvl="0"/>
            <a:r>
              <a:rPr lang="en-US" dirty="0"/>
              <a:t>List 2 headline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3017840"/>
            <a:ext cx="5389033" cy="2773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7" name="Isosceles Triangle 16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5" name="Picture 14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- Bodycopy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1" y="2362200"/>
            <a:ext cx="629920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4011084" cy="376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507974" indent="0">
              <a:buNone/>
              <a:defRPr sz="1333"/>
            </a:lvl2pPr>
            <a:lvl3pPr marL="1015950" indent="0">
              <a:buNone/>
              <a:defRPr sz="1111"/>
            </a:lvl3pPr>
            <a:lvl4pPr marL="1523923" indent="0">
              <a:buNone/>
              <a:defRPr sz="1000"/>
            </a:lvl4pPr>
            <a:lvl5pPr marL="2031899" indent="0">
              <a:buNone/>
              <a:defRPr sz="1000"/>
            </a:lvl5pPr>
            <a:lvl6pPr marL="2539873" indent="0">
              <a:buNone/>
              <a:defRPr sz="1000"/>
            </a:lvl6pPr>
            <a:lvl7pPr marL="3047848" indent="0">
              <a:buNone/>
              <a:defRPr sz="1000"/>
            </a:lvl7pPr>
            <a:lvl8pPr marL="3555822" indent="0">
              <a:buNone/>
              <a:defRPr sz="1000"/>
            </a:lvl8pPr>
            <a:lvl9pPr marL="40637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>
            <a:lvl1pPr marL="0" indent="0">
              <a:buNone/>
              <a:defRPr sz="3556"/>
            </a:lvl1pPr>
          </a:lstStyle>
          <a:p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Headline for </a:t>
            </a:r>
            <a:r>
              <a:rPr lang="en-US" b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with </a:t>
            </a:r>
            <a:r>
              <a:rPr lang="en-US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bodycopy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bullets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7" name="Isosceles Triangle 16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6" name="Picture 15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50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2407926"/>
            <a:ext cx="10972800" cy="3916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4" indent="0">
              <a:buNone/>
              <a:defRPr sz="3110"/>
            </a:lvl2pPr>
            <a:lvl3pPr marL="1015950" indent="0">
              <a:buNone/>
              <a:defRPr sz="2666"/>
            </a:lvl3pPr>
            <a:lvl4pPr marL="1523923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6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4" name="Isosceles Triangle 13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3" name="Picture 12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3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18433" y="2565001"/>
            <a:ext cx="726410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22">
                <a:solidFill>
                  <a:srgbClr val="999999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2" name="Isosceles Triangle 11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1" name="Picture 10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54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18433" y="2565001"/>
            <a:ext cx="726410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22">
                <a:solidFill>
                  <a:srgbClr val="999999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8047817" y="2565001"/>
            <a:ext cx="3535680" cy="375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22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222">
                <a:solidFill>
                  <a:srgbClr val="0F7FC5"/>
                </a:solidFill>
              </a:defRPr>
            </a:lvl2pPr>
            <a:lvl3pPr>
              <a:defRPr sz="2000">
                <a:solidFill>
                  <a:srgbClr val="0F7FC5"/>
                </a:solidFill>
              </a:defRPr>
            </a:lvl3pPr>
            <a:lvl4pPr>
              <a:defRPr sz="1777">
                <a:solidFill>
                  <a:srgbClr val="0F7FC5"/>
                </a:solidFill>
              </a:defRPr>
            </a:lvl4pPr>
            <a:lvl5pPr>
              <a:defRPr sz="1777">
                <a:solidFill>
                  <a:srgbClr val="0F7FC5"/>
                </a:solidFill>
              </a:defRPr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 dirty="0"/>
              <a:t>Note some important details on your chart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914400"/>
            <a:chOff x="0" y="0"/>
            <a:chExt cx="10160000" cy="76200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0"/>
              <a:ext cx="10160000" cy="762000"/>
              <a:chOff x="0" y="0"/>
              <a:chExt cx="9144000" cy="914400"/>
            </a:xfrm>
            <a:solidFill>
              <a:srgbClr val="001E4A"/>
            </a:solidFill>
          </p:grpSpPr>
          <p:sp>
            <p:nvSpPr>
              <p:cNvPr id="14" name="Isosceles Triangle 13"/>
              <p:cNvSpPr>
                <a:spLocks noChangeAspect="1"/>
              </p:cNvSpPr>
              <p:nvPr userDrawn="1"/>
            </p:nvSpPr>
            <p:spPr>
              <a:xfrm rot="10800000">
                <a:off x="279806" y="625865"/>
                <a:ext cx="732434" cy="2885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0" y="0"/>
                <a:ext cx="9144000" cy="76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pic>
          <p:nvPicPr>
            <p:cNvPr id="13" name="Picture 12" descr="UMaine_fullcrest_logo4c_revers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4185"/>
              <a:ext cx="1947672" cy="6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57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7129"/>
            <a:ext cx="10972800" cy="362119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507974" rtl="0" eaLnBrk="1" latinLnBrk="0" hangingPunct="1">
        <a:spcBef>
          <a:spcPct val="0"/>
        </a:spcBef>
        <a:buNone/>
        <a:defRPr sz="3556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80982" indent="-380982" algn="l" defTabSz="507974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Arial"/>
          <a:ea typeface="+mn-ea"/>
          <a:cs typeface="Arial"/>
        </a:defRPr>
      </a:lvl1pPr>
      <a:lvl2pPr marL="825458" indent="-317484" algn="l" defTabSz="507974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Arial"/>
          <a:ea typeface="+mn-ea"/>
          <a:cs typeface="Arial"/>
        </a:defRPr>
      </a:lvl2pPr>
      <a:lvl3pPr marL="1269937" indent="-253987" algn="l" defTabSz="507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777912" indent="-253987" algn="l" defTabSz="507974" rtl="0" eaLnBrk="1" latinLnBrk="0" hangingPunct="1">
        <a:spcBef>
          <a:spcPct val="20000"/>
        </a:spcBef>
        <a:buFont typeface="Arial"/>
        <a:buChar char="–"/>
        <a:defRPr sz="1777" kern="1200">
          <a:solidFill>
            <a:schemeClr val="tx1"/>
          </a:solidFill>
          <a:latin typeface="Arial"/>
          <a:ea typeface="+mn-ea"/>
          <a:cs typeface="Arial"/>
        </a:defRPr>
      </a:lvl4pPr>
      <a:lvl5pPr marL="2285885" indent="-253987" algn="l" defTabSz="507974" rtl="0" eaLnBrk="1" latinLnBrk="0" hangingPunct="1">
        <a:spcBef>
          <a:spcPct val="20000"/>
        </a:spcBef>
        <a:buFont typeface="Arial"/>
        <a:buChar char="»"/>
        <a:defRPr sz="1556" kern="1200">
          <a:solidFill>
            <a:schemeClr val="tx1"/>
          </a:solidFill>
          <a:latin typeface="Arial"/>
          <a:ea typeface="+mn-ea"/>
          <a:cs typeface="Arial"/>
        </a:defRPr>
      </a:lvl5pPr>
      <a:lvl6pPr marL="2793860" indent="-253987" algn="l" defTabSz="507974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7" algn="l" defTabSz="507974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7" algn="l" defTabSz="507974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4" indent="-253987" algn="l" defTabSz="507974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4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3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6" algn="l" defTabSz="507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.ifas.ufl.edu/topic_series_savvy_survey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Practical Approaches to Program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Amy Harder, Professor</a:t>
            </a:r>
          </a:p>
          <a:p>
            <a:r>
              <a:rPr lang="en-US" dirty="0"/>
              <a:t>University of Florida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E5D7-87E8-5443-47BB-6DEB438B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109728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Tracking Participation: Online Scenarios</a:t>
            </a:r>
          </a:p>
          <a:p>
            <a:pPr marL="0" indent="0">
              <a:buNone/>
            </a:pPr>
            <a:endParaRPr lang="en-US" sz="1200" dirty="0"/>
          </a:p>
          <a:p>
            <a:pPr marL="742950" indent="-742950">
              <a:spcAft>
                <a:spcPts val="200"/>
              </a:spcAft>
              <a:buAutoNum type="arabicPeriod"/>
            </a:pPr>
            <a:r>
              <a:rPr lang="en-US" sz="3600" dirty="0"/>
              <a:t>An online event is being hosted by Extension Participants have pre-registered for the event using Zoom’s built-in features. Nobody can join unless they have registered. The conferencing software provides an attendance report after the event.</a:t>
            </a:r>
          </a:p>
          <a:p>
            <a:pPr marL="742950" indent="-742950">
              <a:spcAft>
                <a:spcPts val="200"/>
              </a:spcAft>
              <a:buAutoNum type="arabicPeriod"/>
            </a:pPr>
            <a:r>
              <a:rPr lang="en-US" sz="3600" dirty="0"/>
              <a:t>An online event is being hosted by Extension. Pre-registration was not required, so Extension uses the built-in survey feature to collect participant information before the event finishes.</a:t>
            </a:r>
          </a:p>
          <a:p>
            <a:pPr marL="742950" indent="-742950">
              <a:spcAft>
                <a:spcPts val="200"/>
              </a:spcAft>
              <a:buAutoNum type="arabicPeriod"/>
            </a:pPr>
            <a:r>
              <a:rPr lang="en-US" sz="3600" dirty="0"/>
              <a:t>A 4-H volunteer is hosting an online event for 4-H seniors on Facebook Live. Youth protection laws restrict the use of the comments section. The volunteer posts a QR code at the end of the event which takes the youth to a quick survey form which is used to track attendance.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954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4509B1-3980-C6EF-3C8F-1296273E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14400"/>
            <a:ext cx="10306050" cy="5732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59D57D-3687-54E4-FFEB-8F4708E00655}"/>
              </a:ext>
            </a:extLst>
          </p:cNvPr>
          <p:cNvSpPr txBox="1"/>
          <p:nvPr/>
        </p:nvSpPr>
        <p:spPr>
          <a:xfrm>
            <a:off x="12192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Courtesy of AJ Johnston, Extension Agent, Duval County, UF/IFAS Extension</a:t>
            </a:r>
          </a:p>
        </p:txBody>
      </p:sp>
    </p:spTree>
    <p:extLst>
      <p:ext uri="{BB962C8B-B14F-4D97-AF65-F5344CB8AC3E}">
        <p14:creationId xmlns:p14="http://schemas.microsoft.com/office/powerpoint/2010/main" val="389027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con&#10;&#10;Description automatically generated with low confidence">
            <a:extLst>
              <a:ext uri="{FF2B5EF4-FFF2-40B4-BE49-F238E27FC236}">
                <a16:creationId xmlns:a16="http://schemas.microsoft.com/office/drawing/2014/main" id="{1D5780CD-E067-407C-B7FD-C2B5BE6C6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525" y="2362200"/>
            <a:ext cx="3754552" cy="3763963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3BF61-129A-4BFD-9B05-809F9AD1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5791198" cy="3763963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Imagine the bulls-eye as the Program that you have written into your Plan of Work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What’s true about the value of a bulls-eye compared to the rest of the target rings?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Evaluate outcomes from activities closely aligned with your Program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Ignore collecting outcome data for activities that make it onto the target, but are only worth 2 or 4 points</a:t>
            </a:r>
          </a:p>
          <a:p>
            <a:pPr marL="793724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Often these are the “one-off” activities</a:t>
            </a:r>
          </a:p>
          <a:p>
            <a:pPr marL="793724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Report educational contacts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587CD-A164-408D-A9AC-4C1D811D6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activities should I evaluate?</a:t>
            </a:r>
          </a:p>
        </p:txBody>
      </p:sp>
    </p:spTree>
    <p:extLst>
      <p:ext uri="{BB962C8B-B14F-4D97-AF65-F5344CB8AC3E}">
        <p14:creationId xmlns:p14="http://schemas.microsoft.com/office/powerpoint/2010/main" val="29356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123D42E-34E1-42EC-AD38-E067D6CE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9252"/>
            <a:ext cx="10972801" cy="4177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dirty="0"/>
              <a:t>Good: Your Plan of Work (POW) clearly identifies objectives aligned with short-term, medium, and long-term outcomes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K</a:t>
            </a:r>
            <a:r>
              <a:rPr lang="en-US" dirty="0"/>
              <a:t>nowledge, </a:t>
            </a:r>
            <a:r>
              <a:rPr lang="en-US" b="1" dirty="0"/>
              <a:t>A</a:t>
            </a:r>
            <a:r>
              <a:rPr lang="en-US" dirty="0"/>
              <a:t>ttitude, </a:t>
            </a:r>
            <a:r>
              <a:rPr lang="en-US" b="1" dirty="0"/>
              <a:t>S</a:t>
            </a:r>
            <a:r>
              <a:rPr lang="en-US" dirty="0"/>
              <a:t>kills, </a:t>
            </a:r>
            <a:r>
              <a:rPr lang="en-US" b="1" dirty="0"/>
              <a:t>A</a:t>
            </a:r>
            <a:r>
              <a:rPr lang="en-US" dirty="0"/>
              <a:t>spirations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</a:t>
            </a:r>
            <a:r>
              <a:rPr lang="en-US" b="0" dirty="0"/>
              <a:t>ehavior </a:t>
            </a:r>
            <a:r>
              <a:rPr lang="en-US" dirty="0"/>
              <a:t>or </a:t>
            </a:r>
            <a:r>
              <a:rPr lang="en-US" b="1" dirty="0"/>
              <a:t>P</a:t>
            </a:r>
            <a:r>
              <a:rPr lang="en-US" dirty="0"/>
              <a:t>ractice change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dirty="0"/>
              <a:t>ocial, </a:t>
            </a:r>
            <a:r>
              <a:rPr lang="en-US" b="1" dirty="0"/>
              <a:t>E</a:t>
            </a:r>
            <a:r>
              <a:rPr lang="en-US" dirty="0"/>
              <a:t>conomic, or </a:t>
            </a:r>
            <a:r>
              <a:rPr lang="en-US" b="1" dirty="0"/>
              <a:t>E</a:t>
            </a:r>
            <a:r>
              <a:rPr lang="en-US" dirty="0"/>
              <a:t>nvironmental changes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0" dirty="0"/>
              <a:t>Better: </a:t>
            </a:r>
            <a:r>
              <a:rPr lang="en-US" dirty="0"/>
              <a:t>Objectives</a:t>
            </a:r>
            <a:r>
              <a:rPr lang="en-US" b="0" dirty="0"/>
              <a:t> in your POW align with targeted program outcomes at the state, regional, or national level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Examples: EFNEP indicators, 4-H Common Measures, Sea Grant indicators</a:t>
            </a:r>
          </a:p>
          <a:p>
            <a:pPr>
              <a:lnSpc>
                <a:spcPct val="90000"/>
              </a:lnSpc>
            </a:pPr>
            <a:endParaRPr lang="en-US" sz="1700" b="0" dirty="0"/>
          </a:p>
          <a:p>
            <a:pPr marL="0" indent="0">
              <a:lnSpc>
                <a:spcPct val="90000"/>
              </a:lnSpc>
              <a:buNone/>
            </a:pPr>
            <a:endParaRPr lang="en-US" sz="17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FED79-7020-4F0F-996B-0C85542A3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Identifying Appropriate Evaluation Questions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A25384-DC09-D045-A2DA-2BF2B42C9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304655"/>
              </p:ext>
            </p:extLst>
          </p:nvPr>
        </p:nvGraphicFramePr>
        <p:xfrm>
          <a:off x="2032000" y="4758267"/>
          <a:ext cx="8128000" cy="171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9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2A2D5-8FE9-4834-242B-919783DD3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10972798" cy="3763963"/>
          </a:xfrm>
        </p:spPr>
        <p:txBody>
          <a:bodyPr/>
          <a:lstStyle/>
          <a:p>
            <a:pPr algn="l" fontAlgn="base"/>
            <a:r>
              <a:rPr lang="en-U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Action Outcome: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Adopt healthy lifestyle practices          </a:t>
            </a:r>
          </a:p>
          <a:p>
            <a:pPr algn="l" fontAlgn="base"/>
            <a:endParaRPr lang="en-U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Action step : Adopt healthy dietary practices (consume nutrient-rich foods, follow current Dietary Guidelines for Americans or DASH, etc.)</a:t>
            </a:r>
            <a:b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endParaRPr lang="en-U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Action step : Increase consumption and preservation of healthful, locally-grown and -produced food (farm to school program, food preservation, etc.)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0CF53-1E26-75ED-DB43-120EE0D2F7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Condition Outcome: 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 Safer, Healthier, More Productive Food System in Maine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3D624C-5596-4BE2-8C1E-E613CBD5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1" cy="3763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You will have 5 - 7 minutes to individually review each survey instrument.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Your goal is to identify parts of each survey that can be improved.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 will share ideas as a group. Don’t be shy, make your mistakes with enthusiasm!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490A5-CBC6-AFBD-33D1-6304219BB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Survey Savvy Are You?</a:t>
            </a:r>
          </a:p>
        </p:txBody>
      </p:sp>
    </p:spTree>
    <p:extLst>
      <p:ext uri="{BB962C8B-B14F-4D97-AF65-F5344CB8AC3E}">
        <p14:creationId xmlns:p14="http://schemas.microsoft.com/office/powerpoint/2010/main" val="167816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D726E-4B57-A658-27DB-39992110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1" cy="3763963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2021, 853 youth participated in Maine EFNEP. Youth participated in an average of 6.5 classes over a time frame of four months. Eighty-seven percent of youth participants completed a pre and post survey. As a result of participating in EFNEP: </a:t>
            </a:r>
            <a:br>
              <a:rPr lang="en-US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83% of youth improved their abilities to choose foods according to current Dietary Guidelines or improved nutrition knowledge.  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47% of youth improved their daily physical activity practices. 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47% of youth used safe food handling practices more often. 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50% of youth improved their ability to prepare simple, nutritious, affordable food.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28B6D-C222-A44D-E5E3-B5CD25945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EFNEP Evaluation – Insights from Kate </a:t>
            </a:r>
            <a:r>
              <a:rPr lang="en-US" dirty="0" err="1"/>
              <a:t>Yerxa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D726E-4B57-A658-27DB-39992110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1" cy="4038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Work in a team to create your short-term outcome assessments</a:t>
            </a:r>
          </a:p>
          <a:p>
            <a:pPr marL="901676" lvl="1" indent="-457200">
              <a:buAutoNum type="alphaLcPeriod"/>
            </a:pPr>
            <a:r>
              <a:rPr lang="en-US" sz="2400" dirty="0"/>
              <a:t>EFNEP has a multi-state research group that collaborated to create the instrument and the evaluation protocol</a:t>
            </a:r>
          </a:p>
          <a:p>
            <a:pPr marL="457200" indent="-457200">
              <a:buAutoNum type="arabicPeriod"/>
            </a:pPr>
            <a:r>
              <a:rPr lang="en-US" sz="2400" dirty="0"/>
              <a:t>Pre-then-post or post-then-pre?</a:t>
            </a:r>
          </a:p>
          <a:p>
            <a:pPr marL="901676" lvl="1" indent="-457200">
              <a:buAutoNum type="alphaLcPeriod"/>
            </a:pPr>
            <a:r>
              <a:rPr lang="en-US" sz="2400" dirty="0"/>
              <a:t>EFNEP has participants attend multiple activities over time, making a pre-then-post assessment possible</a:t>
            </a:r>
          </a:p>
          <a:p>
            <a:pPr marL="457200" indent="-457200">
              <a:buAutoNum type="arabicPeriod"/>
            </a:pPr>
            <a:r>
              <a:rPr lang="en-US" sz="2400" dirty="0"/>
              <a:t>Communicate your evaluation expectations early and often</a:t>
            </a:r>
          </a:p>
          <a:p>
            <a:pPr marL="901676" lvl="1" indent="-457200">
              <a:buAutoNum type="alphaLcPeriod"/>
            </a:pPr>
            <a:r>
              <a:rPr lang="en-US" sz="2400" dirty="0"/>
              <a:t>EFNEP staff communicate with stakeholders to ensure participants know what will be asked, why, how, who will have access, and confidentiality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28B6D-C222-A44D-E5E3-B5CD25945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EFNEP Evaluation – Peaking Behind the Curtain</a:t>
            </a:r>
          </a:p>
        </p:txBody>
      </p:sp>
    </p:spTree>
    <p:extLst>
      <p:ext uri="{BB962C8B-B14F-4D97-AF65-F5344CB8AC3E}">
        <p14:creationId xmlns:p14="http://schemas.microsoft.com/office/powerpoint/2010/main" val="275262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362200"/>
            <a:ext cx="8001001" cy="3763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0" dirty="0"/>
              <a:t>Virtual programming changes the game for </a:t>
            </a:r>
            <a:r>
              <a:rPr lang="en-US" sz="2400" b="0" u="sng" dirty="0"/>
              <a:t>HOW</a:t>
            </a:r>
            <a:r>
              <a:rPr lang="en-US" sz="2400" b="0" dirty="0"/>
              <a:t> to collect data….. not the ‘collect data’ part!</a:t>
            </a:r>
          </a:p>
          <a:p>
            <a:pPr>
              <a:lnSpc>
                <a:spcPct val="90000"/>
              </a:lnSpc>
            </a:pPr>
            <a:endParaRPr lang="en-US" sz="2400" b="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/>
              <a:t>Important Note</a:t>
            </a:r>
            <a:r>
              <a:rPr lang="en-US" sz="2400" b="0" dirty="0"/>
              <a:t>:  Do not let your participants [walk out the door] without completing your evaluation! </a:t>
            </a:r>
          </a:p>
          <a:p>
            <a:pPr>
              <a:lnSpc>
                <a:spcPct val="90000"/>
              </a:lnSpc>
            </a:pPr>
            <a:endParaRPr lang="en-US" sz="2400" b="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0" dirty="0"/>
              <a:t>Formative Evaluation – Conducting during a program to help improve the ongoing program.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0" dirty="0"/>
              <a:t>Summative Evaluation – Conducted at the end of the program to assess if the program’s goals were met.</a:t>
            </a:r>
          </a:p>
        </p:txBody>
      </p:sp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Evaluating Reactions &amp; Short-Term Outcomes – </a:t>
            </a:r>
            <a:b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Virtual Edition!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153687A-B80C-93CB-4384-9659C6621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" y="2758281"/>
            <a:ext cx="281232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1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2400" b="0" dirty="0"/>
              <a:t>Do your best to collect contact information for (a) follow-up evaluation to measure behavior change, and (b) marketing efforts for future programs/volunteering.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400" dirty="0"/>
              <a:t>Traditional exit surveys –</a:t>
            </a:r>
            <a:r>
              <a:rPr lang="en-US" sz="2400" b="0" dirty="0"/>
              <a:t>Qualtrics, Survey Monkey, Google docs, etc. Post the survey link in the comments to gain increased responses. 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400" dirty="0"/>
              <a:t>YouTube – A</a:t>
            </a:r>
            <a:r>
              <a:rPr lang="en-US" sz="2400" b="0" dirty="0"/>
              <a:t>dd a link or QR code at the end of your video, and a link in the description “Learn more.”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400" dirty="0"/>
              <a:t>Facebook – U</a:t>
            </a:r>
            <a:r>
              <a:rPr lang="en-US" sz="2400" b="0" dirty="0"/>
              <a:t>se a link as the header of your post.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400" dirty="0"/>
              <a:t>Web/social media metrics – T</a:t>
            </a:r>
            <a:r>
              <a:rPr lang="en-US" sz="2400" b="0" dirty="0"/>
              <a:t>rack participant reaction data (</a:t>
            </a:r>
            <a:r>
              <a:rPr lang="en-US" sz="2400" dirty="0"/>
              <a:t>e.g.,</a:t>
            </a:r>
            <a:r>
              <a:rPr lang="en-US" sz="2400" b="0" dirty="0"/>
              <a:t> likes, comments, shares). </a:t>
            </a:r>
          </a:p>
        </p:txBody>
      </p:sp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Evaluation Tools &amp; Tricks</a:t>
            </a:r>
          </a:p>
        </p:txBody>
      </p:sp>
    </p:spTree>
    <p:extLst>
      <p:ext uri="{BB962C8B-B14F-4D97-AF65-F5344CB8AC3E}">
        <p14:creationId xmlns:p14="http://schemas.microsoft.com/office/powerpoint/2010/main" val="16668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4639F3-23B3-6669-D51F-BFD6E31B0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0619"/>
              </p:ext>
            </p:extLst>
          </p:nvPr>
        </p:nvGraphicFramePr>
        <p:xfrm>
          <a:off x="609601" y="2362200"/>
          <a:ext cx="9753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065E-0086-43E6-BEC6-625D40D8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1" cy="3763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T</a:t>
            </a:r>
            <a:r>
              <a:rPr lang="en-US" sz="2400" dirty="0">
                <a:effectLst/>
              </a:rPr>
              <a:t>ypes of designs: pre-test/post-test, post-then-pre, post-only, panel data (3 or more times)</a:t>
            </a:r>
          </a:p>
          <a:p>
            <a:pPr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Survey methods (see </a:t>
            </a:r>
            <a:r>
              <a:rPr lang="en-US" sz="2400" dirty="0">
                <a:hlinkClick r:id="rId2"/>
              </a:rPr>
              <a:t>https://edis.ifas.ufl.edu/topic_series_savvy_survey</a:t>
            </a:r>
            <a:r>
              <a:rPr lang="en-US" sz="2400" dirty="0"/>
              <a:t>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Qualtrics libraries can support banks of questions and entire survey instruments</a:t>
            </a:r>
          </a:p>
          <a:p>
            <a:pPr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Secondary data (</a:t>
            </a:r>
            <a:r>
              <a:rPr lang="en-US" sz="2400" dirty="0">
                <a:effectLst/>
              </a:rPr>
              <a:t>artifacts, photos, &amp; video)</a:t>
            </a:r>
          </a:p>
          <a:p>
            <a:pPr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Qualitative data (in-person interviews, observations, phone calls, e-mails, texts)</a:t>
            </a:r>
            <a:endParaRPr lang="en-US" sz="240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9608A-27CC-4C14-BD3B-DB5D2464C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Tools for Medium-Term Outcome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66362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78B69-961C-4626-84ED-78B5C2194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7334"/>
            <a:ext cx="5257800" cy="226253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3985D-C71E-4387-91D7-04DC97674EB4}"/>
              </a:ext>
            </a:extLst>
          </p:cNvPr>
          <p:cNvSpPr txBox="1"/>
          <p:nvPr/>
        </p:nvSpPr>
        <p:spPr>
          <a:xfrm>
            <a:off x="609602" y="2362200"/>
            <a:ext cx="5486398" cy="44196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marL="285750" indent="-285750" defTabSz="507974">
              <a:lnSpc>
                <a:spcPct val="90000"/>
              </a:lnSpc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Arial"/>
                <a:ea typeface="+mn-ea"/>
                <a:cs typeface="Arial"/>
              </a:rPr>
              <a:t>45 Programs Statewide (Drones, Beekeeping, Storytelling, Wildlife, Water, Workforce Prep, Service, Culture &amp; Cuisine, Camp, etc.</a:t>
            </a:r>
          </a:p>
          <a:p>
            <a:pPr marL="285750" indent="-285750" defTabSz="507974">
              <a:lnSpc>
                <a:spcPct val="90000"/>
              </a:lnSpc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Arial"/>
                <a:ea typeface="+mn-ea"/>
                <a:cs typeface="Arial"/>
              </a:rPr>
              <a:t>Reached ~1,200 youth</a:t>
            </a:r>
          </a:p>
          <a:p>
            <a:pPr marL="285750" indent="-285750" defTabSz="507974">
              <a:lnSpc>
                <a:spcPct val="90000"/>
              </a:lnSpc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Arial"/>
                <a:ea typeface="+mn-ea"/>
                <a:cs typeface="Arial"/>
              </a:rPr>
              <a:t>I7 indicator Positive Youth Development ~ Belonging </a:t>
            </a:r>
          </a:p>
          <a:p>
            <a:pPr marL="285750" indent="-285750" defTabSz="507974">
              <a:lnSpc>
                <a:spcPct val="90000"/>
              </a:lnSpc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latin typeface="Arial"/>
                <a:ea typeface="+mn-ea"/>
                <a:cs typeface="Arial"/>
              </a:rPr>
              <a:t>Specific to the three target subject matter areas; Healthy Living, STEM, and Citizenship Leadership &amp; Communication</a:t>
            </a:r>
          </a:p>
          <a:p>
            <a:pPr defTabSz="50797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600" kern="1200" dirty="0">
              <a:latin typeface="Arial"/>
              <a:ea typeface="+mn-ea"/>
              <a:cs typeface="Arial"/>
            </a:endParaRPr>
          </a:p>
          <a:p>
            <a:pPr defTabSz="50797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600" kern="1200" dirty="0">
              <a:latin typeface="Arial"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F816D-11BA-4A76-9675-79DFC3846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 vert="horz" lIns="0" tIns="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4-H Evaluation: Insights from Sarah Hensley, UF</a:t>
            </a:r>
          </a:p>
        </p:txBody>
      </p:sp>
    </p:spTree>
    <p:extLst>
      <p:ext uri="{BB962C8B-B14F-4D97-AF65-F5344CB8AC3E}">
        <p14:creationId xmlns:p14="http://schemas.microsoft.com/office/powerpoint/2010/main" val="63166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7B2A2-534E-A90E-E4C8-5724A7754A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4-H Evaluation: Peeking Behind the Curtain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DC580F-A3D3-8969-9028-8C20D455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763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Use existing (valid and reliable) survey instruments and items whenever possible</a:t>
            </a:r>
          </a:p>
          <a:p>
            <a:pPr marL="901676" lvl="1" indent="-457200">
              <a:buAutoNum type="alphaLcPeriod"/>
            </a:pPr>
            <a:r>
              <a:rPr lang="en-US" sz="2400" dirty="0"/>
              <a:t>PYD Outcomes (Belonging, Sparks, Connectedness, Engagement), 4-H Common Measures: Science Appreciation, Healthy Living, ACA Environmental Education, etc.</a:t>
            </a:r>
          </a:p>
          <a:p>
            <a:pPr marL="457200" indent="-457200">
              <a:buAutoNum type="arabicPeriod"/>
            </a:pPr>
            <a:r>
              <a:rPr lang="en-US" sz="2800" dirty="0"/>
              <a:t>Make it easy for participants to access the survey</a:t>
            </a:r>
          </a:p>
          <a:p>
            <a:pPr marL="901676" lvl="1" indent="-457200">
              <a:buAutoNum type="alphaLcPeriod"/>
            </a:pPr>
            <a:r>
              <a:rPr lang="en-US" sz="2400" dirty="0" err="1"/>
              <a:t>Bitly</a:t>
            </a:r>
            <a:r>
              <a:rPr lang="en-US" sz="2400" dirty="0"/>
              <a:t> Link (Qualtrics) provided by presenter at end of session</a:t>
            </a:r>
          </a:p>
          <a:p>
            <a:pPr marL="457200" indent="-457200">
              <a:buAutoNum type="arabicPeriod"/>
            </a:pPr>
            <a:r>
              <a:rPr lang="en-US" sz="2800" dirty="0"/>
              <a:t>Send scheduled reminders</a:t>
            </a:r>
          </a:p>
          <a:p>
            <a:pPr marL="901676" lvl="1" indent="-457200">
              <a:buAutoNum type="alphaLcPeriod"/>
            </a:pPr>
            <a:r>
              <a:rPr lang="en-US" sz="2400" dirty="0"/>
              <a:t>3 Follow-up emails to registered participants by 4-H state office</a:t>
            </a:r>
          </a:p>
          <a:p>
            <a:pPr marL="901676" lvl="1" indent="-457200">
              <a:buAutoNum type="alphaLcPeriod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5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D408-3CC1-47EC-B106-0CAECA4C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</p:spPr>
        <p:txBody>
          <a:bodyPr>
            <a:normAutofit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hour evaluation tactics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DDBF1C-8349-DB22-AC14-F665D3F4EE46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618447898"/>
              </p:ext>
            </p:extLst>
          </p:nvPr>
        </p:nvGraphicFramePr>
        <p:xfrm>
          <a:off x="838200" y="1447801"/>
          <a:ext cx="9829800" cy="489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94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with solid fill">
            <a:extLst>
              <a:ext uri="{FF2B5EF4-FFF2-40B4-BE49-F238E27FC236}">
                <a16:creationId xmlns:a16="http://schemas.microsoft.com/office/drawing/2014/main" id="{7572B1F9-9D5A-6E2D-0764-60A1B3366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739" y="3048000"/>
            <a:ext cx="1981200" cy="1981200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4AF6CF8-121A-6453-537C-CC06D307F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/>
          <a:lstStyle/>
          <a:p>
            <a:r>
              <a:rPr lang="en-US" dirty="0"/>
              <a:t>Can You S.E.E. Your Program’s Impact?</a:t>
            </a:r>
          </a:p>
        </p:txBody>
      </p:sp>
      <p:pic>
        <p:nvPicPr>
          <p:cNvPr id="8" name="Graphic 7" descr="Dollar with solid fill">
            <a:extLst>
              <a:ext uri="{FF2B5EF4-FFF2-40B4-BE49-F238E27FC236}">
                <a16:creationId xmlns:a16="http://schemas.microsoft.com/office/drawing/2014/main" id="{EE49ADC6-2456-03EE-97F5-F0E72F9C6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5400" y="3200400"/>
            <a:ext cx="1676400" cy="1676400"/>
          </a:xfrm>
          <a:prstGeom prst="rect">
            <a:avLst/>
          </a:prstGeom>
        </p:spPr>
      </p:pic>
      <p:pic>
        <p:nvPicPr>
          <p:cNvPr id="14" name="Graphic 13" descr="Open hand with plant with solid fill">
            <a:extLst>
              <a:ext uri="{FF2B5EF4-FFF2-40B4-BE49-F238E27FC236}">
                <a16:creationId xmlns:a16="http://schemas.microsoft.com/office/drawing/2014/main" id="{B93344CB-309F-27C6-A7F3-6DC29ACBC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7261" y="3048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arthropod, food, crab, invertebrate&#10;&#10;Description automatically generated">
            <a:extLst>
              <a:ext uri="{FF2B5EF4-FFF2-40B4-BE49-F238E27FC236}">
                <a16:creationId xmlns:a16="http://schemas.microsoft.com/office/drawing/2014/main" id="{4E29085A-CCED-7894-203C-3D7694CA8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53" y="2362200"/>
            <a:ext cx="5660094" cy="376396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7F7F9-B62B-DA35-E30F-F1FA391C9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worked with over 20 seafood companies to provide processed authority services to over 30 products for the safe production of over 20,000,000 pounds, with an estimated value of over $130 million. 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3BCFB-DAB7-9100-1190-245091D495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Seafood Processors – Insight from Jason Bolton</a:t>
            </a:r>
          </a:p>
        </p:txBody>
      </p:sp>
    </p:spTree>
    <p:extLst>
      <p:ext uri="{BB962C8B-B14F-4D97-AF65-F5344CB8AC3E}">
        <p14:creationId xmlns:p14="http://schemas.microsoft.com/office/powerpoint/2010/main" val="253017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oseup of a telephone on top of a table">
            <a:extLst>
              <a:ext uri="{FF2B5EF4-FFF2-40B4-BE49-F238E27FC236}">
                <a16:creationId xmlns:a16="http://schemas.microsoft.com/office/drawing/2014/main" id="{A2A78949-CBE0-2510-8EFD-2682548BA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2"/>
          <a:stretch/>
        </p:blipFill>
        <p:spPr>
          <a:xfrm>
            <a:off x="5283201" y="2362200"/>
            <a:ext cx="6299200" cy="3763963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2A835-326D-6C99-53FE-53CF3E2E6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4011084" cy="3763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Keep accurate records</a:t>
            </a:r>
          </a:p>
          <a:p>
            <a:pPr marL="850874" lvl="1" indent="-342900">
              <a:buAutoNum type="alphaLcPeriod"/>
            </a:pPr>
            <a:r>
              <a:rPr lang="en-US" sz="2000" dirty="0"/>
              <a:t>Google Docs to track client contacts</a:t>
            </a:r>
          </a:p>
          <a:p>
            <a:pPr marL="342900" indent="-342900">
              <a:buAutoNum type="arabicPeriod"/>
            </a:pPr>
            <a:r>
              <a:rPr lang="en-US" dirty="0"/>
              <a:t>The phone still works</a:t>
            </a:r>
          </a:p>
          <a:p>
            <a:pPr marL="850874" lvl="1" indent="-342900">
              <a:buAutoNum type="alphaLcPeriod"/>
            </a:pPr>
            <a:r>
              <a:rPr lang="en-US" sz="2000" dirty="0"/>
              <a:t>Processors are called to acquire the data needed to estimate impact</a:t>
            </a:r>
          </a:p>
          <a:p>
            <a:pPr marL="342900" indent="-342900">
              <a:buAutoNum type="arabicPeriod"/>
            </a:pPr>
            <a:r>
              <a:rPr lang="en-US" dirty="0"/>
              <a:t>Use established values and formulas when possible</a:t>
            </a:r>
          </a:p>
          <a:p>
            <a:pPr lvl="1"/>
            <a:r>
              <a:rPr lang="en-US" sz="2000" dirty="0"/>
              <a:t>a. LBs of seafood = estimated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24B68-3495-E91C-9EE2-971440746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Seafood Processors: Peeking Behind the Curtain</a:t>
            </a:r>
          </a:p>
        </p:txBody>
      </p:sp>
    </p:spTree>
    <p:extLst>
      <p:ext uri="{BB962C8B-B14F-4D97-AF65-F5344CB8AC3E}">
        <p14:creationId xmlns:p14="http://schemas.microsoft.com/office/powerpoint/2010/main" val="400722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89FC3-E5F7-9A7B-7F71-186794BD4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0978" y="2362200"/>
            <a:ext cx="5663643" cy="37639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1BFF8-D387-2ACF-5577-F87229BFB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2021, 424 MHH volunteers grew, gleaned, and distributed 168,304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lbs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fresh produce, valued at $284,434, to 228 food security agencies located throughout the state.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EE9F5-92D0-BAF9-9FFF-8307D97EE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10972800" cy="114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Maine Harvest for Hunger – Insights from Pamela </a:t>
            </a:r>
            <a:r>
              <a:rPr lang="en-US" dirty="0" err="1"/>
              <a:t>Hargest</a:t>
            </a:r>
            <a:r>
              <a:rPr lang="en-US" dirty="0"/>
              <a:t> and the MHH Team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D17F0-4723-736F-C128-F3C76EAD6A77}"/>
              </a:ext>
            </a:extLst>
          </p:cNvPr>
          <p:cNvSpPr txBox="1"/>
          <p:nvPr/>
        </p:nvSpPr>
        <p:spPr>
          <a:xfrm>
            <a:off x="7315200" y="6324600"/>
            <a:ext cx="3949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Photo Credit: The University of Maine</a:t>
            </a:r>
          </a:p>
        </p:txBody>
      </p:sp>
    </p:spTree>
    <p:extLst>
      <p:ext uri="{BB962C8B-B14F-4D97-AF65-F5344CB8AC3E}">
        <p14:creationId xmlns:p14="http://schemas.microsoft.com/office/powerpoint/2010/main" val="3900770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ars of coins">
            <a:extLst>
              <a:ext uri="{FF2B5EF4-FFF2-40B4-BE49-F238E27FC236}">
                <a16:creationId xmlns:a16="http://schemas.microsoft.com/office/drawing/2014/main" id="{EB6DFDFE-6644-BF9C-52F6-4A3A7E46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847181"/>
            <a:ext cx="4191000" cy="2794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E2111-CFAD-4641-4511-E00BD6947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6095998" cy="3763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Designate a key contact for aggregating data</a:t>
            </a:r>
          </a:p>
          <a:p>
            <a:pPr marL="850874" lvl="1" indent="-342900">
              <a:buAutoNum type="alphaLcPeriod"/>
            </a:pPr>
            <a:r>
              <a:rPr lang="en-US" sz="2000" dirty="0"/>
              <a:t>Volunteer participation forms are sent to one designated individual</a:t>
            </a:r>
          </a:p>
          <a:p>
            <a:pPr marL="850874" lvl="1" indent="-342900">
              <a:buAutoNum type="alphaLcPeriod"/>
            </a:pPr>
            <a:r>
              <a:rPr lang="en-US" sz="2000" dirty="0"/>
              <a:t>Data about pounds of produce grown and distributed are aggregated by one individual designated by the Home Horticulture team</a:t>
            </a:r>
          </a:p>
          <a:p>
            <a:pPr marL="342900" indent="-342900">
              <a:buAutoNum type="arabicPeriod"/>
            </a:pPr>
            <a:r>
              <a:rPr lang="en-US" dirty="0"/>
              <a:t>Use established values whenever possible to estimate economic impact</a:t>
            </a:r>
          </a:p>
          <a:p>
            <a:pPr marL="850874" lvl="1" indent="-342900">
              <a:buAutoNum type="alphaLcPeriod"/>
            </a:pPr>
            <a:r>
              <a:rPr lang="en-US" sz="2000" dirty="0"/>
              <a:t>USDA values are used to calculate the total worth of the produce harvested and distributed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9F5E2-3EE3-C8D2-821B-C2D8BB6D48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Maine Harvest for Hunger – Peaking Behind the Curtain</a:t>
            </a:r>
          </a:p>
        </p:txBody>
      </p:sp>
    </p:spTree>
    <p:extLst>
      <p:ext uri="{BB962C8B-B14F-4D97-AF65-F5344CB8AC3E}">
        <p14:creationId xmlns:p14="http://schemas.microsoft.com/office/powerpoint/2010/main" val="401463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B88DB-5FAB-AF57-C646-9860DDC12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10972798" cy="3763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Systematically approach evaluation for the best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Evaluation requires more effort the higher up the hierarchy you go; consider carefully what data to collect and why you need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Simplify whenever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with others to amplify the story of your programmatic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FB1B2-C58F-0CDE-2902-79798E4F1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Recap: Main Points</a:t>
            </a:r>
          </a:p>
        </p:txBody>
      </p:sp>
    </p:spTree>
    <p:extLst>
      <p:ext uri="{BB962C8B-B14F-4D97-AF65-F5344CB8AC3E}">
        <p14:creationId xmlns:p14="http://schemas.microsoft.com/office/powerpoint/2010/main" val="35816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1" cy="3763963"/>
          </a:xfrm>
        </p:spPr>
        <p:txBody>
          <a:bodyPr>
            <a:normAutofit/>
          </a:bodyPr>
          <a:lstStyle/>
          <a:p>
            <a:r>
              <a:rPr lang="en-US" sz="2800" dirty="0"/>
              <a:t>Resources – time, money, people, materials</a:t>
            </a:r>
          </a:p>
          <a:p>
            <a:r>
              <a:rPr lang="en-US" sz="2800" dirty="0"/>
              <a:t>Activities – classes, workshops, mentoring</a:t>
            </a:r>
          </a:p>
          <a:p>
            <a:r>
              <a:rPr lang="en-US" sz="2800" dirty="0"/>
              <a:t>Participation – who should attend? Who did?</a:t>
            </a:r>
          </a:p>
          <a:p>
            <a:r>
              <a:rPr lang="en-US" sz="2800" dirty="0"/>
              <a:t>Reactions – interest in the topic</a:t>
            </a:r>
          </a:p>
          <a:p>
            <a:r>
              <a:rPr lang="en-US" sz="2800" dirty="0"/>
              <a:t>KASA – knowledge, attitudes, skills, aspirations</a:t>
            </a:r>
          </a:p>
          <a:p>
            <a:r>
              <a:rPr lang="en-US" sz="2800" dirty="0"/>
              <a:t>Practices – adopted behaviors</a:t>
            </a:r>
          </a:p>
          <a:p>
            <a:r>
              <a:rPr lang="en-US" sz="2800" dirty="0"/>
              <a:t>SEE conditions – social, economic, environmental</a:t>
            </a:r>
          </a:p>
        </p:txBody>
      </p:sp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Useful Definitions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steps on a light green pastel background">
            <a:extLst>
              <a:ext uri="{FF2B5EF4-FFF2-40B4-BE49-F238E27FC236}">
                <a16:creationId xmlns:a16="http://schemas.microsoft.com/office/drawing/2014/main" id="{D2335CB2-848E-6404-946C-EBDCF9D2E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5" b="304"/>
          <a:stretch/>
        </p:blipFill>
        <p:spPr>
          <a:xfrm>
            <a:off x="5283201" y="2362200"/>
            <a:ext cx="6299200" cy="3763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9602" y="2362200"/>
            <a:ext cx="4011084" cy="3763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Developed to help program planners evaluate their programs</a:t>
            </a:r>
          </a:p>
          <a:p>
            <a:pPr lvl="1"/>
            <a:r>
              <a:rPr lang="en-US" sz="2400" dirty="0"/>
              <a:t>-Why would evaluation be important?</a:t>
            </a:r>
          </a:p>
          <a:p>
            <a:pPr lvl="1"/>
            <a:r>
              <a:rPr lang="en-US" sz="2400" dirty="0"/>
              <a:t>-Who asks for evaluation results?</a:t>
            </a:r>
          </a:p>
          <a:p>
            <a:r>
              <a:rPr lang="en-US" sz="2400" dirty="0"/>
              <a:t>Hierarchical – each step is harder to accomplish than the one before it</a:t>
            </a:r>
          </a:p>
          <a:p>
            <a:r>
              <a:rPr lang="en-US" sz="2400" dirty="0"/>
              <a:t>Top step is most valuable (and costly, and difficult!)</a:t>
            </a:r>
          </a:p>
        </p:txBody>
      </p:sp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Bennett’s Hierarchy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itnews.unl.edu/TOP/english/Images/evalprogart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66900" y="1143000"/>
            <a:ext cx="8458200" cy="5222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itnews.unl.edu/TOP/english/Images/framework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4999" y="1600200"/>
            <a:ext cx="8382001" cy="4819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body" sz="quarter" idx="10"/>
          </p:nvPr>
        </p:nvSpPr>
        <p:spPr>
          <a:xfrm>
            <a:off x="609602" y="838200"/>
            <a:ext cx="10972800" cy="533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The TOP Model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E5D7-87E8-5443-47BB-6DEB438B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1097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Tracking Participation: A Historical Scenario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/>
              <a:t>An evening educational event is being hosted by Extension. As usual, there’s a sign-in sheet up front that is used to track participation. Attendees indicate their name, address, DOB, gender, race, and ethnicity in various columns on the sheet. This information helps track # of participants and information required for Civil Rights purposes.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22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E5D7-87E8-5443-47BB-6DEB438B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10972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Tracking Participation: A Better Scenario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/>
              <a:t>An evening educational event is being hosted by Extension. Participants have pre-registered for the event using an online form (e.g., Eventbrite) which asked them to provide personal information at that time. Upon arrival at the event, they simply check a box on the sign-in sheet to indicate their attendance. Individuals who did not pre-register are given paper copies of the registration form to fill out and submit directly to Extension.</a:t>
            </a:r>
          </a:p>
        </p:txBody>
      </p:sp>
    </p:spTree>
    <p:extLst>
      <p:ext uri="{BB962C8B-B14F-4D97-AF65-F5344CB8AC3E}">
        <p14:creationId xmlns:p14="http://schemas.microsoft.com/office/powerpoint/2010/main" val="253805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C03E1-5D2C-6DBA-682B-23508610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42" y="1524000"/>
            <a:ext cx="5971116" cy="47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1489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UMaine-Widescreen-Powerpoint-presentation-template</Template>
  <TotalTime>775</TotalTime>
  <Words>1765</Words>
  <Application>Microsoft Office PowerPoint</Application>
  <PresentationFormat>Widescreen</PresentationFormat>
  <Paragraphs>158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Gentona Book</vt:lpstr>
      <vt:lpstr>inherit</vt:lpstr>
      <vt:lpstr>Segoe UI</vt:lpstr>
      <vt:lpstr>Symbol</vt:lpstr>
      <vt:lpstr>Times New Roman</vt:lpstr>
      <vt:lpstr>Primary Template</vt:lpstr>
      <vt:lpstr>Practical Approaches to Program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11th hour evaluation tactics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TOP Model &amp; Bennett’s Hierarchy</dc:title>
  <dc:creator>amharder</dc:creator>
  <cp:lastModifiedBy>Harder,Amy M</cp:lastModifiedBy>
  <cp:revision>84</cp:revision>
  <cp:lastPrinted>2022-10-24T14:25:45Z</cp:lastPrinted>
  <dcterms:created xsi:type="dcterms:W3CDTF">2008-10-17T14:52:30Z</dcterms:created>
  <dcterms:modified xsi:type="dcterms:W3CDTF">2022-11-04T14:29:38Z</dcterms:modified>
</cp:coreProperties>
</file>