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56" r:id="rId5"/>
    <p:sldId id="1941" r:id="rId6"/>
    <p:sldId id="261" r:id="rId7"/>
    <p:sldId id="258" r:id="rId8"/>
    <p:sldId id="1942" r:id="rId9"/>
    <p:sldId id="263" r:id="rId10"/>
    <p:sldId id="264" r:id="rId11"/>
    <p:sldId id="271" r:id="rId12"/>
    <p:sldId id="272" r:id="rId13"/>
    <p:sldId id="266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bre Baskerville" panose="02000000000000000000" pitchFamily="2" charset="0"/>
      <p:regular r:id="rId21"/>
      <p:bold r:id="rId22"/>
      <p:italic r:id="rId23"/>
    </p:embeddedFont>
    <p:embeddedFont>
      <p:font typeface="Raleway" pitchFamily="2" charset="77"/>
      <p:regular r:id="rId24"/>
      <p:bold r:id="rId25"/>
      <p:italic r:id="rId26"/>
      <p:boldItalic r:id="rId27"/>
    </p:embeddedFont>
    <p:embeddedFont>
      <p:font typeface="Raleway Bold" panose="020B0803030101060003" pitchFamily="34" charset="77"/>
      <p:regular r:id="rId28"/>
      <p:bold r:id="rId29"/>
    </p:embeddedFont>
    <p:embeddedFont>
      <p:font typeface="TT Commons Pro Expanded Bold" panose="020B0103030102020204" pitchFamily="34" charset="7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24B944-868B-3BDE-8CBF-C892F76E0908}" name="Baker,Lauri May" initials="BM" userId="S::lauri.m.baker@ufl.edu::cdfd770a-9018-4652-934d-c13055f1e5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8" autoAdjust="0"/>
    <p:restoredTop sz="94586" autoAdjust="0"/>
  </p:normalViewPr>
  <p:slideViewPr>
    <p:cSldViewPr>
      <p:cViewPr varScale="1">
        <p:scale>
          <a:sx n="90" d="100"/>
          <a:sy n="90" d="100"/>
        </p:scale>
        <p:origin x="2792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D812-0734-B94A-B9C8-F0C99D58DEE6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4199E-EE6F-B34B-BDE5-F8D9EE3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4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3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6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6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4199E-EE6F-B34B-BDE5-F8D9EE3E44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4148/1051-0834.2236" TargetMode="External"/><Relationship Id="rId13" Type="http://schemas.openxmlformats.org/officeDocument/2006/relationships/hyperlink" Target="https://doi.org/10.4148/1051-0834.1074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edis.ifas.ufl.edu/publication/WC340" TargetMode="External"/><Relationship Id="rId12" Type="http://schemas.openxmlformats.org/officeDocument/2006/relationships/hyperlink" Target="http://www.joe.org/joe/2014october/a3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doi.org/10.4148/1051-0834.1061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://www.joe.org/joe/2010december/a9.php" TargetMode="External"/><Relationship Id="rId10" Type="http://schemas.openxmlformats.org/officeDocument/2006/relationships/hyperlink" Target="https://doi.org/10.4148/1051-0834.1029" TargetMode="External"/><Relationship Id="rId4" Type="http://schemas.openxmlformats.org/officeDocument/2006/relationships/image" Target="../media/image2.svg"/><Relationship Id="rId9" Type="http://schemas.openxmlformats.org/officeDocument/2006/relationships/hyperlink" Target="https://doi.org/10.5032/jae.2018.03075" TargetMode="External"/><Relationship Id="rId14" Type="http://schemas.openxmlformats.org/officeDocument/2006/relationships/hyperlink" Target="https://doi.org/10.4148/1051-0834.11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70697"/>
            <a:ext cx="1163955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spc="126" dirty="0">
                <a:solidFill>
                  <a:srgbClr val="FFFFFF"/>
                </a:solidFill>
                <a:latin typeface="Raleway Bold"/>
              </a:rPr>
              <a:t>Strategic Planning &amp; Needs Assessment for Extension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894089">
            <a:off x="8669313" y="1409678"/>
            <a:ext cx="14198388" cy="697011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48073" y="4762044"/>
            <a:ext cx="9709517" cy="42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1" dirty="0">
                <a:solidFill>
                  <a:srgbClr val="FFFFFF"/>
                </a:solidFill>
                <a:latin typeface="Raleway Bold"/>
              </a:rPr>
              <a:t>Dr. Lauri M. Baker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8073" y="3925751"/>
            <a:ext cx="12038274" cy="53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5"/>
              </a:lnSpc>
            </a:pPr>
            <a:r>
              <a:rPr lang="en-US" sz="2799" dirty="0">
                <a:solidFill>
                  <a:srgbClr val="FFFFFF"/>
                </a:solidFill>
                <a:latin typeface="Raleway"/>
              </a:rPr>
              <a:t>A look at past, present, and future directions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444A3-3825-7C4C-B0E2-8B24DD1BC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7" y="8724900"/>
            <a:ext cx="92964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652644"/>
            <a:ext cx="18288000" cy="1096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 spc="88" dirty="0">
                <a:solidFill>
                  <a:srgbClr val="FFFFFF"/>
                </a:solidFill>
                <a:latin typeface="Raleway Bold"/>
              </a:rPr>
              <a:t>Questions?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894089">
            <a:off x="8679837" y="1624923"/>
            <a:ext cx="14198388" cy="69701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894089">
            <a:off x="-3770461" y="742617"/>
            <a:ext cx="9846537" cy="4833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85139" y="9424843"/>
            <a:ext cx="534289" cy="52811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3CA375DB-B9C5-434E-B80C-F9456358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698" y="1610309"/>
            <a:ext cx="13247176" cy="1143000"/>
          </a:xfrm>
        </p:spPr>
        <p:txBody>
          <a:bodyPr/>
          <a:lstStyle/>
          <a:p>
            <a:pPr algn="l"/>
            <a:r>
              <a:rPr lang="en-US" dirty="0"/>
              <a:t>Resources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D2BADD1-DDAA-A547-9BE1-B97BB202B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571501"/>
            <a:ext cx="14325600" cy="713073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7"/>
              </a:rPr>
              <a:t>Need  Assessment Series https://edis.ifas.ufl.edu/publication/WC340</a:t>
            </a:r>
            <a:endParaRPr lang="en-US" dirty="0"/>
          </a:p>
          <a:p>
            <a:r>
              <a:rPr lang="en-US" dirty="0"/>
              <a:t>King, Audrey E. H.; Settle, </a:t>
            </a:r>
            <a:r>
              <a:rPr lang="en-US" dirty="0" err="1"/>
              <a:t>Quisto</a:t>
            </a:r>
            <a:r>
              <a:rPr lang="en-US" dirty="0"/>
              <a:t>; </a:t>
            </a:r>
            <a:r>
              <a:rPr lang="en-US" dirty="0" err="1"/>
              <a:t>Cartmell</a:t>
            </a:r>
            <a:r>
              <a:rPr lang="en-US" dirty="0"/>
              <a:t>, Dwayne; Cooley, </a:t>
            </a:r>
            <a:r>
              <a:rPr lang="en-US" dirty="0" err="1"/>
              <a:t>Asya</a:t>
            </a:r>
            <a:r>
              <a:rPr lang="en-US" dirty="0"/>
              <a:t>; and </a:t>
            </a:r>
            <a:r>
              <a:rPr lang="en-US" dirty="0" err="1"/>
              <a:t>Sallee</a:t>
            </a:r>
            <a:r>
              <a:rPr lang="en-US" dirty="0"/>
              <a:t>, Jeff (2022) "Perception and Conceptualization of the Land-Grant Mission at a Land-Grant Institution," Journal of Applied Communications: Vol. 106: </a:t>
            </a:r>
            <a:r>
              <a:rPr lang="en-US" dirty="0" err="1"/>
              <a:t>Iss</a:t>
            </a:r>
            <a:r>
              <a:rPr lang="en-US" dirty="0"/>
              <a:t>. 1. https://</a:t>
            </a:r>
            <a:r>
              <a:rPr lang="en-US" dirty="0" err="1"/>
              <a:t>doi.org</a:t>
            </a:r>
            <a:r>
              <a:rPr lang="en-US" dirty="0"/>
              <a:t>/10.4148/1051-0834.2403Lindsey, A. B., Anderson, S., </a:t>
            </a:r>
            <a:r>
              <a:rPr lang="en-US" b="1" dirty="0"/>
              <a:t>Baker, L. M.,</a:t>
            </a:r>
            <a:r>
              <a:rPr lang="en-US" dirty="0"/>
              <a:t> &amp; Kent, K. (2021). Communicating through calamity: Rural and urban Extension professionals’ communication during and after a hurricane. </a:t>
            </a:r>
            <a:r>
              <a:rPr lang="en-US" i="1" dirty="0"/>
              <a:t>Journal of International Agricultural and Extension Education</a:t>
            </a:r>
            <a:r>
              <a:rPr lang="en-US" dirty="0"/>
              <a:t>. 28(2). </a:t>
            </a:r>
            <a:r>
              <a:rPr lang="en-US" i="1" dirty="0" err="1"/>
              <a:t>doi</a:t>
            </a:r>
            <a:r>
              <a:rPr lang="en-US" i="1" dirty="0"/>
              <a:t>: 10.5191/jiaee.2021.28204</a:t>
            </a:r>
            <a:r>
              <a:rPr lang="en-US" dirty="0"/>
              <a:t> </a:t>
            </a:r>
          </a:p>
          <a:p>
            <a:r>
              <a:rPr lang="en-US" dirty="0"/>
              <a:t>Zagonel, A., Baker, L. M., &amp; King, A. E. H. (2019). Printing and mailing for the brand: An exploratory qualitative study seeking to understand internal branding and marketing within university and extension communication services units. </a:t>
            </a:r>
            <a:r>
              <a:rPr lang="en-US" i="1" dirty="0"/>
              <a:t>Journal of Applied Communications, 103(2). </a:t>
            </a:r>
            <a:r>
              <a:rPr lang="en-US" i="1" dirty="0" err="1"/>
              <a:t>doi</a:t>
            </a:r>
            <a:r>
              <a:rPr lang="en-US" i="1" dirty="0"/>
              <a:t>: </a:t>
            </a:r>
            <a:r>
              <a:rPr lang="en-US" i="1" u="sng" dirty="0">
                <a:hlinkClick r:id="rId8"/>
              </a:rPr>
              <a:t>https://doi.org/10.4148/1051-0834.2236</a:t>
            </a:r>
            <a:r>
              <a:rPr lang="en-US" dirty="0"/>
              <a:t> </a:t>
            </a:r>
          </a:p>
          <a:p>
            <a:r>
              <a:rPr lang="en-US" dirty="0"/>
              <a:t>Settle, Q., Baker, L. M., &amp; Irani, T.  (2018). Employee perceptions of branding materials and external communications for a state forestry organization. </a:t>
            </a:r>
            <a:r>
              <a:rPr lang="en-US" i="1" dirty="0"/>
              <a:t>Journal of Agricultural Education, 59</a:t>
            </a:r>
            <a:r>
              <a:rPr lang="en-US" dirty="0"/>
              <a:t>(3), 75-86 </a:t>
            </a:r>
            <a:r>
              <a:rPr lang="en-US" dirty="0">
                <a:hlinkClick r:id="rId9"/>
              </a:rPr>
              <a:t>https://doi.org/10.5032/jae.2018.03075</a:t>
            </a:r>
            <a:endParaRPr lang="en-US" dirty="0"/>
          </a:p>
          <a:p>
            <a:r>
              <a:rPr lang="en-US" dirty="0"/>
              <a:t>Settle, Q, Baker, L. M., &amp; </a:t>
            </a:r>
            <a:r>
              <a:rPr lang="en-US" dirty="0" err="1"/>
              <a:t>Stebner</a:t>
            </a:r>
            <a:r>
              <a:rPr lang="en-US" dirty="0"/>
              <a:t>, S. (2016). Managing extension’s internal brand: Employees perceptions of the functions and descriptors of extension. </a:t>
            </a:r>
            <a:r>
              <a:rPr lang="en-US" i="1" dirty="0"/>
              <a:t>Journal of Applied Communication</a:t>
            </a:r>
            <a:r>
              <a:rPr lang="en-US" dirty="0"/>
              <a:t>, 100(2) </a:t>
            </a:r>
            <a:r>
              <a:rPr lang="en-US" dirty="0">
                <a:hlinkClick r:id="rId10"/>
              </a:rPr>
              <a:t>doi.org/10.4148/1051-0834.1029</a:t>
            </a:r>
            <a:endParaRPr lang="en-US" dirty="0"/>
          </a:p>
          <a:p>
            <a:r>
              <a:rPr lang="en-US" dirty="0"/>
              <a:t>Ray, J. Baker, L. M., &amp; Settle, Q. (2015). Ask the audience: Determining organizational identity of a state extension agency.</a:t>
            </a:r>
            <a:r>
              <a:rPr lang="en-US" i="1" dirty="0"/>
              <a:t> Journal of Applied Communications, 99(4),</a:t>
            </a:r>
            <a:r>
              <a:rPr lang="en-US" dirty="0"/>
              <a:t> 62-75. </a:t>
            </a:r>
            <a:r>
              <a:rPr lang="en-US" u="sng" dirty="0">
                <a:hlinkClick r:id="rId11"/>
              </a:rPr>
              <a:t>https://doi.org/10.4148/1051-0834.1061</a:t>
            </a:r>
            <a:endParaRPr lang="en-US" dirty="0"/>
          </a:p>
          <a:p>
            <a:r>
              <a:rPr lang="en-US" dirty="0"/>
              <a:t>Baker, L. M. &amp; Hadley, G. (2014). New agent new model: A qualitative study to strategically adapt new agent professional development. </a:t>
            </a:r>
            <a:r>
              <a:rPr lang="en-US" i="1" dirty="0"/>
              <a:t>Journal of Extension. </a:t>
            </a:r>
            <a:r>
              <a:rPr lang="en-US" dirty="0"/>
              <a:t>52(5) #5FEA3 </a:t>
            </a:r>
            <a:r>
              <a:rPr lang="en-US" u="sng" dirty="0">
                <a:hlinkClick r:id="rId12"/>
              </a:rPr>
              <a:t>http://www.joe.org/joe/2014october/a3.php</a:t>
            </a:r>
            <a:r>
              <a:rPr lang="en-US" dirty="0"/>
              <a:t> </a:t>
            </a:r>
          </a:p>
          <a:p>
            <a:r>
              <a:rPr lang="en-US" dirty="0"/>
              <a:t>Settle, Q., Baker, L. M., &amp; Irani, T. (2014). Employee perceptions of the brand salience and differentiation for a state forestry organization. </a:t>
            </a:r>
            <a:r>
              <a:rPr lang="en-US" i="1" dirty="0"/>
              <a:t>Journal of Applied Communication</a:t>
            </a:r>
            <a:r>
              <a:rPr lang="en-US" dirty="0"/>
              <a:t>, 98(1). </a:t>
            </a:r>
            <a:r>
              <a:rPr lang="en-US" dirty="0">
                <a:hlinkClick r:id="rId13"/>
              </a:rPr>
              <a:t>https://doi.org/10.4148/1051-0834.1074</a:t>
            </a:r>
            <a:endParaRPr lang="en-US" dirty="0"/>
          </a:p>
          <a:p>
            <a:r>
              <a:rPr lang="en-US" dirty="0"/>
              <a:t>Baker, L., Abrams, K., Irani, T., &amp; Meyers, C. (2011). Managing media relations: Determining the reputation of a land grant institution from the perspective of media professionals. </a:t>
            </a:r>
            <a:r>
              <a:rPr lang="en-US" i="1" dirty="0"/>
              <a:t>Journal of Applied Communications</a:t>
            </a:r>
            <a:r>
              <a:rPr lang="en-US" dirty="0"/>
              <a:t>, </a:t>
            </a:r>
            <a:r>
              <a:rPr lang="en-US" i="1" dirty="0"/>
              <a:t>95</a:t>
            </a:r>
            <a:r>
              <a:rPr lang="en-US" dirty="0"/>
              <a:t>(2), 60-73 </a:t>
            </a:r>
            <a:r>
              <a:rPr lang="en-US" dirty="0">
                <a:hlinkClick r:id="rId14"/>
              </a:rPr>
              <a:t>https://doi.org/10.4148/1051-0834.1180</a:t>
            </a:r>
            <a:endParaRPr lang="en-US" dirty="0"/>
          </a:p>
          <a:p>
            <a:r>
              <a:rPr lang="en-US" dirty="0"/>
              <a:t>Abrams, K., Meyers, C., Irani, T. &amp; Baker, L. (2010). Branding the land grant university: Agricultural producers' and community leaders' awareness of the tripartite mission. </a:t>
            </a:r>
            <a:r>
              <a:rPr lang="en-US" i="1" dirty="0"/>
              <a:t>Journal of Extension</a:t>
            </a:r>
            <a:r>
              <a:rPr lang="en-US" dirty="0"/>
              <a:t>, 46(6). Retrieved from </a:t>
            </a:r>
            <a:r>
              <a:rPr lang="en-US" dirty="0">
                <a:hlinkClick r:id="rId15"/>
              </a:rPr>
              <a:t>http://www.joe.org/joe/2010december/a9.php</a:t>
            </a: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6591-48DB-C24F-873A-C24FDA74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3186" y="5841846"/>
            <a:ext cx="5241543" cy="73953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Libre Baskerville" panose="02000000000000000000" pitchFamily="2" charset="0"/>
              </a:rPr>
              <a:t>My Roots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61F7F-EB15-C94B-82CF-6B0FE1CD6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047" y="498232"/>
            <a:ext cx="9566654" cy="9290534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3600" dirty="0"/>
              <a:t>4-H &amp; FFA Alum</a:t>
            </a:r>
          </a:p>
          <a:p>
            <a:pPr marL="685800" lvl="1" indent="0">
              <a:buNone/>
            </a:pPr>
            <a:endParaRPr lang="en-US" sz="3000" dirty="0"/>
          </a:p>
          <a:p>
            <a:r>
              <a:rPr lang="en-US" sz="3600" dirty="0"/>
              <a:t>2003: Bachelor of Science in Agricultural Communications</a:t>
            </a:r>
          </a:p>
          <a:p>
            <a:pPr lvl="1"/>
            <a:r>
              <a:rPr lang="en-US" sz="3000" dirty="0"/>
              <a:t>Texas Tech University</a:t>
            </a:r>
          </a:p>
          <a:p>
            <a:endParaRPr lang="en-US" sz="3600" dirty="0"/>
          </a:p>
          <a:p>
            <a:r>
              <a:rPr lang="en-US" sz="3600" dirty="0"/>
              <a:t>2003-2007: VP &amp; Director of Communications</a:t>
            </a:r>
          </a:p>
          <a:p>
            <a:pPr lvl="1"/>
            <a:r>
              <a:rPr lang="en-US" sz="3000" dirty="0"/>
              <a:t>Texas Wheat Producers Board &amp; Association</a:t>
            </a:r>
          </a:p>
          <a:p>
            <a:endParaRPr lang="en-US" sz="3600" dirty="0"/>
          </a:p>
          <a:p>
            <a:r>
              <a:rPr lang="en-US" sz="3600" dirty="0"/>
              <a:t>2009: 2011 M.S : PhD Agricultural Communication</a:t>
            </a:r>
          </a:p>
          <a:p>
            <a:pPr lvl="1"/>
            <a:r>
              <a:rPr lang="en-US" sz="3000" dirty="0"/>
              <a:t>University of Florida</a:t>
            </a:r>
          </a:p>
          <a:p>
            <a:pPr marL="685800" lvl="1" indent="0">
              <a:buNone/>
            </a:pPr>
            <a:endParaRPr lang="en-US" sz="3000" dirty="0"/>
          </a:p>
          <a:p>
            <a:r>
              <a:rPr lang="en-US" sz="3600" dirty="0"/>
              <a:t>2011-2019 Kansas State University (70% teaching: 30% research)</a:t>
            </a:r>
          </a:p>
          <a:p>
            <a:pPr lvl="1"/>
            <a:r>
              <a:rPr lang="en-US" sz="3000" dirty="0"/>
              <a:t>Tenured in 2015</a:t>
            </a:r>
          </a:p>
          <a:p>
            <a:pPr lvl="1"/>
            <a:r>
              <a:rPr lang="en-US" sz="3000" dirty="0"/>
              <a:t>Started the Center for Rural Enterprise Engagement (CREE)</a:t>
            </a:r>
          </a:p>
          <a:p>
            <a:pPr marL="685800" lvl="1" indent="0">
              <a:buNone/>
            </a:pPr>
            <a:endParaRPr lang="en-US" sz="3000" dirty="0"/>
          </a:p>
          <a:p>
            <a:r>
              <a:rPr lang="en-US" sz="3600" dirty="0"/>
              <a:t>August 2019 Back in the Gator Nation</a:t>
            </a:r>
          </a:p>
          <a:p>
            <a:pPr lvl="1"/>
            <a:r>
              <a:rPr lang="en-US" sz="3000" dirty="0"/>
              <a:t>Associate professor</a:t>
            </a:r>
          </a:p>
          <a:p>
            <a:pPr lvl="1"/>
            <a:r>
              <a:rPr lang="en-US" sz="3000" dirty="0"/>
              <a:t>65% research: 35% Extension</a:t>
            </a:r>
          </a:p>
          <a:p>
            <a:pPr lvl="1"/>
            <a:r>
              <a:rPr lang="en-US" sz="3000" dirty="0"/>
              <a:t>AEC: PIE: CREE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86B9C-B455-1C4F-A68F-8CC438DD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4536"/>
            <a:ext cx="7464047" cy="11196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143D1-A0CF-7749-AA76-E4CE84657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50"/>
          <a:stretch/>
        </p:blipFill>
        <p:spPr>
          <a:xfrm>
            <a:off x="15208499" y="7376194"/>
            <a:ext cx="2412179" cy="15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6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69846" y="5316682"/>
            <a:ext cx="2348307" cy="234830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68635" y="5316682"/>
            <a:ext cx="2348307" cy="234830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904371" y="5316682"/>
            <a:ext cx="2348307" cy="234830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25522" y="5672357"/>
            <a:ext cx="1636956" cy="16369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38127" y="5782830"/>
            <a:ext cx="1480797" cy="14160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4764" y="5817896"/>
            <a:ext cx="1356050" cy="134587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04900" y="2796367"/>
            <a:ext cx="15052083" cy="154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3"/>
              </a:lnSpc>
            </a:pPr>
            <a:r>
              <a:rPr lang="en-US" sz="2599" spc="25">
                <a:solidFill>
                  <a:srgbClr val="006838"/>
                </a:solidFill>
                <a:latin typeface="Raleway"/>
              </a:rPr>
              <a:t>The UF/IFAS Center for Public Issues Education in Agriculture and Natural Resources (PIE Center) examines how people think about, form, and act on opinions regarding complex agricultural and natural resources issues.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68635" y="8195668"/>
            <a:ext cx="2348307" cy="4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3200" spc="32">
                <a:solidFill>
                  <a:srgbClr val="006838"/>
                </a:solidFill>
                <a:latin typeface="Raleway Bold"/>
              </a:rPr>
              <a:t>Research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9846" y="8195668"/>
            <a:ext cx="2348307" cy="4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3200" spc="32">
                <a:solidFill>
                  <a:srgbClr val="006838"/>
                </a:solidFill>
                <a:latin typeface="Raleway Bold"/>
              </a:rPr>
              <a:t>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458573"/>
            <a:ext cx="12293641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>
                <a:solidFill>
                  <a:srgbClr val="006838"/>
                </a:solidFill>
                <a:latin typeface="Raleway Bold"/>
              </a:rPr>
              <a:t>About the PIE Center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25925" y="8195668"/>
            <a:ext cx="3505200" cy="4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3200" spc="32">
                <a:solidFill>
                  <a:srgbClr val="006838"/>
                </a:solidFill>
                <a:latin typeface="Raleway Bold"/>
              </a:rPr>
              <a:t>Communication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385139" y="9424843"/>
            <a:ext cx="534289" cy="528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06880" y="2897611"/>
            <a:ext cx="916192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spc="30" dirty="0">
                <a:solidFill>
                  <a:srgbClr val="FFFFFF"/>
                </a:solidFill>
                <a:latin typeface="Raleway"/>
              </a:rPr>
              <a:t>Branding, awareness, audience analysis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06880" y="2040055"/>
            <a:ext cx="93524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Why this matters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21180" y="4816050"/>
            <a:ext cx="77903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Internal, external, combination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06880" y="4051610"/>
            <a:ext cx="8018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Previous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49780" y="7019095"/>
            <a:ext cx="84761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UF/IFAS and EDEN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21180" y="6232952"/>
            <a:ext cx="7637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Current work</a:t>
            </a:r>
          </a:p>
        </p:txBody>
      </p:sp>
      <p:sp>
        <p:nvSpPr>
          <p:cNvPr id="18" name="AutoShape 18"/>
          <p:cNvSpPr/>
          <p:nvPr/>
        </p:nvSpPr>
        <p:spPr>
          <a:xfrm rot="5400000">
            <a:off x="2614430" y="5392814"/>
            <a:ext cx="822960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28700" y="1981964"/>
            <a:ext cx="4738802" cy="104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77"/>
              </a:lnSpc>
            </a:pPr>
            <a:r>
              <a:rPr lang="en-US" sz="7502">
                <a:solidFill>
                  <a:srgbClr val="FFFFFF"/>
                </a:solidFill>
                <a:latin typeface="Raleway Bold"/>
              </a:rPr>
              <a:t>Agenda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18164">
            <a:off x="-5788614" y="4529696"/>
            <a:ext cx="11872228" cy="6195145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990BC41-D83D-8B47-90D6-0BAE5C2C75DD}"/>
              </a:ext>
            </a:extLst>
          </p:cNvPr>
          <p:cNvSpPr txBox="1"/>
          <p:nvPr/>
        </p:nvSpPr>
        <p:spPr>
          <a:xfrm>
            <a:off x="8097380" y="8246945"/>
            <a:ext cx="7637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Future work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461F8FA1-982B-5442-8A52-7A2F6646AC95}"/>
              </a:ext>
            </a:extLst>
          </p:cNvPr>
          <p:cNvSpPr txBox="1"/>
          <p:nvPr/>
        </p:nvSpPr>
        <p:spPr>
          <a:xfrm>
            <a:off x="8249780" y="9011385"/>
            <a:ext cx="84761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What are the needs for Maine?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06880" y="2897611"/>
            <a:ext cx="916192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spc="30" dirty="0">
                <a:solidFill>
                  <a:srgbClr val="FFFFFF"/>
                </a:solidFill>
                <a:latin typeface="Raleway"/>
              </a:rPr>
              <a:t>Branding, awareness, audience analysis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06880" y="2040055"/>
            <a:ext cx="93524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Why this matters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21180" y="4816050"/>
            <a:ext cx="77903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Internal, external, combination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06880" y="4051610"/>
            <a:ext cx="8018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Previous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49780" y="7019095"/>
            <a:ext cx="84761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UF/IFAS and EDEN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21180" y="6232952"/>
            <a:ext cx="7637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Current work</a:t>
            </a:r>
          </a:p>
        </p:txBody>
      </p:sp>
      <p:sp>
        <p:nvSpPr>
          <p:cNvPr id="18" name="AutoShape 18"/>
          <p:cNvSpPr/>
          <p:nvPr/>
        </p:nvSpPr>
        <p:spPr>
          <a:xfrm rot="5400000">
            <a:off x="2614430" y="5392814"/>
            <a:ext cx="822960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28700" y="1994441"/>
            <a:ext cx="4738802" cy="104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77"/>
              </a:lnSpc>
            </a:pPr>
            <a:r>
              <a:rPr lang="en-US" sz="7502">
                <a:solidFill>
                  <a:srgbClr val="FFFFFF"/>
                </a:solidFill>
                <a:latin typeface="Raleway Bold"/>
              </a:rPr>
              <a:t>Agenda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18164">
            <a:off x="-5788614" y="4529696"/>
            <a:ext cx="11872228" cy="6195145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990BC41-D83D-8B47-90D6-0BAE5C2C75DD}"/>
              </a:ext>
            </a:extLst>
          </p:cNvPr>
          <p:cNvSpPr txBox="1"/>
          <p:nvPr/>
        </p:nvSpPr>
        <p:spPr>
          <a:xfrm>
            <a:off x="8097380" y="8246945"/>
            <a:ext cx="7637920" cy="76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87"/>
              </a:lnSpc>
            </a:pPr>
            <a:r>
              <a:rPr lang="en-US" sz="6399" spc="63" dirty="0">
                <a:solidFill>
                  <a:srgbClr val="8DC63F"/>
                </a:solidFill>
                <a:latin typeface="TT Commons Pro Expanded Bold"/>
              </a:rPr>
              <a:t>Future work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461F8FA1-982B-5442-8A52-7A2F6646AC95}"/>
              </a:ext>
            </a:extLst>
          </p:cNvPr>
          <p:cNvSpPr txBox="1"/>
          <p:nvPr/>
        </p:nvSpPr>
        <p:spPr>
          <a:xfrm>
            <a:off x="8249780" y="9011385"/>
            <a:ext cx="8476120" cy="441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200" spc="32" dirty="0">
                <a:solidFill>
                  <a:srgbClr val="FFFFFF"/>
                </a:solidFill>
                <a:latin typeface="Raleway"/>
              </a:rPr>
              <a:t>What are the needs for Maine?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07426-249B-7446-9EA9-6DC53D21D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92978"/>
            <a:ext cx="14418184" cy="101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0" y="1458572"/>
            <a:ext cx="138684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 dirty="0">
                <a:solidFill>
                  <a:srgbClr val="006838"/>
                </a:solidFill>
                <a:latin typeface="Raleway Bold"/>
              </a:rPr>
              <a:t>The what, why, and when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18164">
            <a:off x="-5788614" y="4529696"/>
            <a:ext cx="11872228" cy="61951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8828" y="3009900"/>
            <a:ext cx="16230600" cy="366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I approach this from branding perspective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Does what you do really matter if no one knows about it?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How will people know about what you do if you aren’t telling your story?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People respond to programming that is created with them in mind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2799" dirty="0">
              <a:solidFill>
                <a:srgbClr val="006838"/>
              </a:solidFill>
              <a:latin typeface="Raleway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85139" y="9424843"/>
            <a:ext cx="534289" cy="5281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875961" flipH="1">
            <a:off x="11084831" y="-350910"/>
            <a:ext cx="9997523" cy="52168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458573"/>
            <a:ext cx="12293641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 dirty="0">
                <a:solidFill>
                  <a:srgbClr val="FFFFFF"/>
                </a:solidFill>
                <a:latin typeface="Raleway Bold"/>
              </a:rPr>
              <a:t>Previous 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1510" y="2763625"/>
            <a:ext cx="13236375" cy="819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7870" lvl="1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13 years ago – UF/IFAS Roadmap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Leaders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Media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Legislative aids</a:t>
            </a:r>
          </a:p>
          <a:p>
            <a:pPr marL="737870" lvl="1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endParaRPr lang="en-US" sz="2599" spc="25" dirty="0">
              <a:solidFill>
                <a:srgbClr val="FFFFFF"/>
              </a:solidFill>
              <a:latin typeface="Raleway"/>
            </a:endParaRPr>
          </a:p>
          <a:p>
            <a:pPr marL="737870" lvl="1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K-State Research and Extension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Agents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Extension news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Volunteers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Printing &amp; mailing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r>
              <a:rPr lang="en-US" sz="2599" spc="25" dirty="0">
                <a:solidFill>
                  <a:srgbClr val="FFFFFF"/>
                </a:solidFill>
                <a:latin typeface="Raleway"/>
              </a:rPr>
              <a:t>Community leaders</a:t>
            </a:r>
          </a:p>
          <a:p>
            <a:pPr marL="1195070" lvl="2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endParaRPr lang="en-US" sz="2599" spc="25" dirty="0">
              <a:solidFill>
                <a:srgbClr val="FFFFFF"/>
              </a:solidFill>
              <a:latin typeface="Raleway"/>
            </a:endParaRPr>
          </a:p>
          <a:p>
            <a:pPr marL="737870" lvl="1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endParaRPr lang="en-US" sz="2599" spc="25" dirty="0">
              <a:solidFill>
                <a:srgbClr val="FFFFFF"/>
              </a:solidFill>
              <a:latin typeface="Raleway"/>
            </a:endParaRPr>
          </a:p>
          <a:p>
            <a:pPr marL="737870" lvl="1" indent="-457200">
              <a:lnSpc>
                <a:spcPts val="4601"/>
              </a:lnSpc>
              <a:buFont typeface="Arial" panose="020B0604020202020204" pitchFamily="34" charset="0"/>
              <a:buChar char="•"/>
            </a:pPr>
            <a:endParaRPr lang="en-US" sz="2599" spc="25" dirty="0">
              <a:solidFill>
                <a:srgbClr val="FFFFFF"/>
              </a:solidFill>
              <a:latin typeface="Raleway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0" y="1088806"/>
            <a:ext cx="1601333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 dirty="0">
                <a:solidFill>
                  <a:srgbClr val="006838"/>
                </a:solidFill>
                <a:latin typeface="Raleway Bold"/>
              </a:rPr>
              <a:t>Current work – UF/IFAS Extension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18164">
            <a:off x="-5788614" y="4529696"/>
            <a:ext cx="11872228" cy="61951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8828" y="3009900"/>
            <a:ext cx="16230600" cy="643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Two-year process 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External &amp; Internal 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Data were collected </a:t>
            </a:r>
          </a:p>
          <a:p>
            <a:pPr marL="1061719" lvl="2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listening sessions, focus groups, Q-Sort methodology, and an online comment form. </a:t>
            </a:r>
          </a:p>
          <a:p>
            <a:pPr marL="1061719" lvl="2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Across all methods 308 stakeholders </a:t>
            </a:r>
          </a:p>
          <a:p>
            <a:pPr marL="1061719" lvl="2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Key recommendations 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2799" dirty="0">
              <a:solidFill>
                <a:srgbClr val="006838"/>
              </a:solidFill>
              <a:latin typeface="Raleway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85139" y="9424843"/>
            <a:ext cx="534289" cy="5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0" y="1088806"/>
            <a:ext cx="1601333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 dirty="0">
                <a:solidFill>
                  <a:srgbClr val="006838"/>
                </a:solidFill>
                <a:latin typeface="Raleway Bold"/>
              </a:rPr>
              <a:t>Current work – EDEN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84930" y="9424843"/>
            <a:ext cx="534498" cy="5281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18164">
            <a:off x="-5788614" y="4529696"/>
            <a:ext cx="11872228" cy="61951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8828" y="3009900"/>
            <a:ext cx="16230600" cy="412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Just starting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1 year process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600" dirty="0">
                <a:solidFill>
                  <a:srgbClr val="006838"/>
                </a:solidFill>
                <a:latin typeface="Raleway"/>
              </a:rPr>
              <a:t>Goal of understanding internal &amp; external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3600" dirty="0">
              <a:solidFill>
                <a:srgbClr val="006838"/>
              </a:solidFill>
              <a:latin typeface="Raleway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endParaRPr lang="en-US" sz="2799" dirty="0">
              <a:solidFill>
                <a:srgbClr val="006838"/>
              </a:solidFill>
              <a:latin typeface="Raleway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85139" y="9424843"/>
            <a:ext cx="534289" cy="5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22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77B2AEDA68B847ACDED1CF6B65F8FB" ma:contentTypeVersion="12" ma:contentTypeDescription="Create a new document." ma:contentTypeScope="" ma:versionID="dff72fe93577e53a67ecf544bd3cccd1">
  <xsd:schema xmlns:xsd="http://www.w3.org/2001/XMLSchema" xmlns:xs="http://www.w3.org/2001/XMLSchema" xmlns:p="http://schemas.microsoft.com/office/2006/metadata/properties" xmlns:ns2="4c13b7ba-e6af-441d-a149-28e01b7503c3" xmlns:ns3="8c2f2e33-042a-4f2b-bff9-175c9b181087" targetNamespace="http://schemas.microsoft.com/office/2006/metadata/properties" ma:root="true" ma:fieldsID="488a2dcddbf93a528bef6f7ae8bff70e" ns2:_="" ns3:_="">
    <xsd:import namespace="4c13b7ba-e6af-441d-a149-28e01b7503c3"/>
    <xsd:import namespace="8c2f2e33-042a-4f2b-bff9-175c9b1810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3b7ba-e6af-441d-a149-28e01b750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f2e33-042a-4f2b-bff9-175c9b181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1ECFA0-64B1-44F0-9F91-215287EE6A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3b7ba-e6af-441d-a149-28e01b7503c3"/>
    <ds:schemaRef ds:uri="8c2f2e33-042a-4f2b-bff9-175c9b1810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2A5721-83B6-4944-8D1E-26A4DD0281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5FECCC-DFE7-4440-8DC9-8ED4BFE12606}">
  <ds:schemaRefs>
    <ds:schemaRef ds:uri="8c2f2e33-042a-4f2b-bff9-175c9b181087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4c13b7ba-e6af-441d-a149-28e01b7503c3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918</Words>
  <Application>Microsoft Macintosh PowerPoint</Application>
  <PresentationFormat>Custom</PresentationFormat>
  <Paragraphs>107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Raleway Bold</vt:lpstr>
      <vt:lpstr>Calibri</vt:lpstr>
      <vt:lpstr>Raleway</vt:lpstr>
      <vt:lpstr>TT Commons Pro Expanded Bold</vt:lpstr>
      <vt:lpstr>Arial</vt:lpstr>
      <vt:lpstr>Libre Baskerville</vt:lpstr>
      <vt:lpstr>Office Theme</vt:lpstr>
      <vt:lpstr>PowerPoint Presentation</vt:lpstr>
      <vt:lpstr>My Roots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NACS</dc:title>
  <cp:lastModifiedBy>Dr. Lauri M. Baker</cp:lastModifiedBy>
  <cp:revision>18</cp:revision>
  <dcterms:created xsi:type="dcterms:W3CDTF">2006-08-16T00:00:00Z</dcterms:created>
  <dcterms:modified xsi:type="dcterms:W3CDTF">2022-02-28T17:57:31Z</dcterms:modified>
  <dc:identifier>DAE3C8ivDmo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0x010100E777B2AEDA68B847ACDED1CF6B65F8FB</vt:lpwstr>
  </property>
</Properties>
</file>