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73" r:id="rId5"/>
    <p:sldId id="274" r:id="rId6"/>
    <p:sldId id="271" r:id="rId7"/>
    <p:sldId id="275" r:id="rId8"/>
    <p:sldId id="276" r:id="rId9"/>
    <p:sldId id="278" r:id="rId10"/>
    <p:sldId id="277" r:id="rId11"/>
    <p:sldId id="270" r:id="rId12"/>
    <p:sldId id="281" r:id="rId13"/>
    <p:sldId id="260" r:id="rId14"/>
    <p:sldId id="272" r:id="rId15"/>
    <p:sldId id="280" r:id="rId16"/>
    <p:sldId id="269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88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50B138-6B64-4C74-AE9C-0FA9831560B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F460CF-291C-4D0F-A674-00743AE2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76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0513-60F1-4A8D-9BE2-7909C14EA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BDAD1-24A6-4680-963E-65F218C45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BA88E-1D79-4E6A-9A00-928F2013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7E48-057A-4DF6-BCAF-01C2771760E7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3AC71-7485-4C96-9C85-78893C83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AFADC-8978-4FF0-919F-DB5186F8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5644-2640-4D3A-8DBA-8FF7AE10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8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33BC-F9C0-467A-8980-F857323C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7C761-A02F-4860-B3EE-131A086F7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9751-6329-4D2C-80E0-67B6BDBA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7E48-057A-4DF6-BCAF-01C2771760E7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2D506-1265-48B7-947B-18EAA686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14663-E4C3-4FA0-A0D5-C00196708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5644-2640-4D3A-8DBA-8FF7AE10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1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4D6C9-B8DD-4DFB-8EF8-95312A406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247D4-F0A7-4BDE-B31E-08B6D0738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13A80-EEE0-40DE-97A1-1A4F3D2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7E48-057A-4DF6-BCAF-01C2771760E7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462C5-A7A3-4AE4-AEBA-2AB8BFBB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6ED4D-02CA-4509-8C31-D3231733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5644-2640-4D3A-8DBA-8FF7AE10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5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1BB6-9D1C-4A57-8051-9D6C0BDB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78478-6923-4567-9E44-0CCA8684F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E81B-6574-4778-AFD8-920735F8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7E48-057A-4DF6-BCAF-01C2771760E7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15725-8C2D-436C-B01E-90479D8C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B3A8F-2B64-48A8-B6D1-933B64BF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5644-2640-4D3A-8DBA-8FF7AE10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5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183B-C51F-4D99-8C69-B7A1A473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E325D-F1E3-489F-9B07-2F88F9366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CEE49-A79F-4C47-82DB-A39D9AAD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7E48-057A-4DF6-BCAF-01C2771760E7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62AC3-1F14-453C-B7AF-209DF2B0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1EC21-05D9-4DFA-A684-66CD8368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5644-2640-4D3A-8DBA-8FF7AE10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04E9-EAF5-4267-ADE0-77349E022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40964-065E-4143-80F1-675713766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690E3-153F-4F68-842C-F3D42E69B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92FD7-0082-4936-BC23-D2A99F72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7E48-057A-4DF6-BCAF-01C2771760E7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623A3-2CCA-429E-96BD-BFFFA754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D0BC8-1C3C-4245-8E63-441A8589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5644-2640-4D3A-8DBA-8FF7AE10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9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43632-9ED4-4611-A0C4-47996F07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D29F6-EBFE-44F4-A3C5-BB250A356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6CE16-E5B7-4841-86C7-06C6C5A96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8894F-CAD7-4D2A-BB26-A6927DAB8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A58A7-1BAC-44E4-88DC-9BB847A4F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B213B-D6DB-4F55-9E3A-9F274AAA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7E48-057A-4DF6-BCAF-01C2771760E7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F507C-A62B-486D-813C-64376D9A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3B2E4-DA98-4512-A9E5-996B6EAE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5644-2640-4D3A-8DBA-8FF7AE10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6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44F8-D6F2-4D40-A20B-917D60BA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1487C-2C11-4CF3-ADEB-98155DFB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7E48-057A-4DF6-BCAF-01C2771760E7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23046-C63B-4846-9CE7-D40CD47C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830FB-1C2E-4C49-97C8-B15C1461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5644-2640-4D3A-8DBA-8FF7AE10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0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53958-BE3C-4B4C-AA0E-5C2E74CC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7E48-057A-4DF6-BCAF-01C2771760E7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AC99C-41AC-46C9-8596-B558BEE2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6F22B-7E39-4C56-B616-E9E4BE06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5644-2640-4D3A-8DBA-8FF7AE10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7969-C10F-4A47-8C04-89746C64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0EC9-436D-4651-8BCF-FCD57522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EB03E-9033-4057-81B3-DD8781C8C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70055-D4F9-457A-A943-55CC83D71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7E48-057A-4DF6-BCAF-01C2771760E7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3BFBB-74CD-4CF3-B665-5F531008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8FA0E-932A-473C-96EC-693FEE19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5644-2640-4D3A-8DBA-8FF7AE10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B971-98E9-444B-96F9-4DE6E74E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BB856-9A49-4804-8E18-CF60DED85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B7280-BBB6-4B98-BD98-32B9C27FF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D981A-41AD-4053-AF7F-F9C4FECD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7E48-057A-4DF6-BCAF-01C2771760E7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57192-B288-4344-8005-6EEC59A3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02C59-C70A-4995-978F-0EC7A0B1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5644-2640-4D3A-8DBA-8FF7AE10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0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06315-E97F-4AB9-B31F-CC285B1F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E5E9-6A8A-490C-A904-0FC0E1D09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3FC02-D98C-4460-A7F5-7C84B255D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17E48-057A-4DF6-BCAF-01C2771760E7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8A7DE-2C35-4D79-8E35-A58EF9C68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F2FA6-8FA6-485D-B521-AFFAC819C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5644-2640-4D3A-8DBA-8FF7AE10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520700"/>
            <a:ext cx="10515600" cy="348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9DE75-6E4F-40FE-9646-22A1E0B66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325" y="958852"/>
            <a:ext cx="9531350" cy="2514597"/>
          </a:xfrm>
        </p:spPr>
        <p:txBody>
          <a:bodyPr anchor="b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Extension Connections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8FFA9-9231-422C-95F9-83C42069D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324" y="4305300"/>
            <a:ext cx="9585326" cy="1454150"/>
          </a:xfrm>
        </p:spPr>
        <p:txBody>
          <a:bodyPr>
            <a:normAutofit/>
          </a:bodyPr>
          <a:lstStyle/>
          <a:p>
            <a:r>
              <a:rPr lang="en-US" sz="3200" dirty="0"/>
              <a:t>With your host – Hannah Carter</a:t>
            </a:r>
            <a:br>
              <a:rPr lang="en-US" sz="3200" dirty="0"/>
            </a:br>
            <a:r>
              <a:rPr lang="en-US" sz="3200" dirty="0"/>
              <a:t>November 9, 2020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982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D925-FBF5-48DF-9118-6FB39A67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Reminders &amp; Follow ups: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0F062-A940-4F01-B92F-B4574CF17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122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Spending restrictions remain in place </a:t>
            </a:r>
          </a:p>
          <a:p>
            <a:pPr lvl="1"/>
            <a:r>
              <a:rPr lang="en-US" dirty="0"/>
              <a:t>Close scrutiny of purchase using E&amp;G funds, less with gift accounts and grant funds</a:t>
            </a:r>
          </a:p>
          <a:p>
            <a:pPr lvl="1"/>
            <a:r>
              <a:rPr lang="en-US" dirty="0" err="1"/>
              <a:t>pcards</a:t>
            </a:r>
            <a:r>
              <a:rPr lang="en-US" dirty="0"/>
              <a:t> have been reactivated with lower limits</a:t>
            </a:r>
          </a:p>
          <a:p>
            <a:pPr lvl="1"/>
            <a:r>
              <a:rPr lang="en-US" dirty="0"/>
              <a:t>Utilize marketplace if possible!</a:t>
            </a:r>
          </a:p>
          <a:p>
            <a:pPr lvl="1"/>
            <a:r>
              <a:rPr lang="en-US" dirty="0"/>
              <a:t>Dennis is happy to answer questions</a:t>
            </a:r>
          </a:p>
          <a:p>
            <a:r>
              <a:rPr lang="en-US" dirty="0"/>
              <a:t>Visiting other offices/facilities</a:t>
            </a:r>
          </a:p>
          <a:p>
            <a:r>
              <a:rPr lang="en-US" dirty="0"/>
              <a:t>Theme area committees will be announced this week by email</a:t>
            </a:r>
          </a:p>
          <a:p>
            <a:r>
              <a:rPr lang="en-US" dirty="0"/>
              <a:t>Planning and reporting by November 13</a:t>
            </a:r>
            <a:r>
              <a:rPr lang="en-US" baseline="30000" dirty="0"/>
              <a:t>th</a:t>
            </a:r>
            <a:r>
              <a:rPr lang="en-US" dirty="0"/>
              <a:t>  </a:t>
            </a:r>
            <a:r>
              <a:rPr lang="en-US" i="1" dirty="0"/>
              <a:t>(my goal is 100%!)</a:t>
            </a:r>
          </a:p>
          <a:p>
            <a:r>
              <a:rPr lang="en-US" dirty="0"/>
              <a:t>Please update your profile on the staff directory</a:t>
            </a:r>
          </a:p>
          <a:p>
            <a:r>
              <a:rPr lang="en-US" dirty="0"/>
              <a:t>“Add Pay” for on-line programming should have been in October paychecks</a:t>
            </a:r>
          </a:p>
        </p:txBody>
      </p:sp>
    </p:spTree>
    <p:extLst>
      <p:ext uri="{BB962C8B-B14F-4D97-AF65-F5344CB8AC3E}">
        <p14:creationId xmlns:p14="http://schemas.microsoft.com/office/powerpoint/2010/main" val="174536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2C628-55FF-41BC-B752-54CD27F1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And the survey says….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C84FE-0CF0-4E42-B6C8-5270FBC9E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UMaine Extension Readiness for Virtual Programming Survey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25201-451F-43D7-9B28-F3DB890EAF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16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E6B6-B919-4557-A0BF-923DA008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178513"/>
            <a:ext cx="10515600" cy="1325563"/>
          </a:xfrm>
        </p:spPr>
        <p:txBody>
          <a:bodyPr/>
          <a:lstStyle/>
          <a:p>
            <a:r>
              <a:rPr lang="en-US" b="1" dirty="0"/>
              <a:t>Diversity, Equity and Inclusion Work Continues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D47A-747B-476C-A3F7-71B0A2D2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07" y="1377755"/>
            <a:ext cx="10515600" cy="4351338"/>
          </a:xfrm>
        </p:spPr>
        <p:txBody>
          <a:bodyPr/>
          <a:lstStyle/>
          <a:p>
            <a:r>
              <a:rPr lang="en-US" dirty="0"/>
              <a:t>Book cohorts are over half-way done</a:t>
            </a:r>
          </a:p>
          <a:p>
            <a:r>
              <a:rPr lang="en-US" dirty="0"/>
              <a:t>President’s Council on DEI</a:t>
            </a:r>
          </a:p>
          <a:p>
            <a:pPr lvl="1"/>
            <a:r>
              <a:rPr lang="en-US" dirty="0"/>
              <a:t>Report due in December</a:t>
            </a:r>
          </a:p>
          <a:p>
            <a:r>
              <a:rPr lang="en-US" dirty="0"/>
              <a:t>Land acknowledgment</a:t>
            </a:r>
          </a:p>
          <a:p>
            <a:r>
              <a:rPr lang="en-US" dirty="0"/>
              <a:t>What are our next steps?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3C54A-2CF8-48EE-B8B7-2B022B6379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600" y="2547257"/>
            <a:ext cx="7161535" cy="402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A15-641D-4303-AFEE-A67D8813E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Looking back at October…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654E9-67F2-4DF4-B693-3CEDABE1D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/>
              <a:t>Increase in COVID numbers</a:t>
            </a:r>
          </a:p>
          <a:p>
            <a:r>
              <a:rPr lang="en-US" dirty="0"/>
              <a:t>Provost visit to Aroostook County</a:t>
            </a:r>
          </a:p>
          <a:p>
            <a:r>
              <a:rPr lang="en-US" dirty="0"/>
              <a:t>President </a:t>
            </a:r>
            <a:r>
              <a:rPr lang="en-US" dirty="0" err="1"/>
              <a:t>Ferrini</a:t>
            </a:r>
            <a:r>
              <a:rPr lang="en-US" dirty="0"/>
              <a:t>-Mundy’s Seaman Knapp Lecture</a:t>
            </a:r>
          </a:p>
          <a:p>
            <a:r>
              <a:rPr lang="en-US" dirty="0"/>
              <a:t>President’s Council on DEI</a:t>
            </a:r>
          </a:p>
          <a:p>
            <a:r>
              <a:rPr lang="en-US" dirty="0"/>
              <a:t>Book discussions</a:t>
            </a:r>
          </a:p>
          <a:p>
            <a:r>
              <a:rPr lang="en-US" dirty="0"/>
              <a:t>KPI group</a:t>
            </a:r>
          </a:p>
          <a:p>
            <a:r>
              <a:rPr lang="en-US" dirty="0"/>
              <a:t>ERC</a:t>
            </a:r>
          </a:p>
          <a:p>
            <a:r>
              <a:rPr lang="en-US" dirty="0"/>
              <a:t>Budget Forum</a:t>
            </a:r>
          </a:p>
          <a:p>
            <a:r>
              <a:rPr lang="en-US" dirty="0"/>
              <a:t>4-H Foundation Board Meeting</a:t>
            </a:r>
          </a:p>
          <a:p>
            <a:r>
              <a:rPr lang="en-US" dirty="0"/>
              <a:t>Deferred students</a:t>
            </a:r>
          </a:p>
          <a:p>
            <a:r>
              <a:rPr lang="en-US" dirty="0"/>
              <a:t>Internships</a:t>
            </a:r>
          </a:p>
          <a:p>
            <a:r>
              <a:rPr lang="en-US" dirty="0"/>
              <a:t>Extension Roadmap</a:t>
            </a:r>
          </a:p>
          <a:p>
            <a:r>
              <a:rPr lang="en-US" dirty="0"/>
              <a:t>Maine Calling</a:t>
            </a:r>
          </a:p>
        </p:txBody>
      </p:sp>
    </p:spTree>
    <p:extLst>
      <p:ext uri="{BB962C8B-B14F-4D97-AF65-F5344CB8AC3E}">
        <p14:creationId xmlns:p14="http://schemas.microsoft.com/office/powerpoint/2010/main" val="64018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E0282-C55D-4E49-973B-78003C4D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57286"/>
            <a:ext cx="5170852" cy="1671564"/>
          </a:xfrm>
        </p:spPr>
        <p:txBody>
          <a:bodyPr>
            <a:normAutofit/>
          </a:bodyPr>
          <a:lstStyle/>
          <a:p>
            <a:r>
              <a:rPr lang="en-US" sz="4000" b="1" dirty="0"/>
              <a:t>What’s ahead in November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DC379-CC5F-4656-A8B3-81201C30A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228754"/>
            <a:ext cx="5180245" cy="373105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ERC recommendations</a:t>
            </a:r>
          </a:p>
          <a:p>
            <a:r>
              <a:rPr lang="en-US" sz="2000" dirty="0"/>
              <a:t>Dean Searches</a:t>
            </a:r>
          </a:p>
          <a:p>
            <a:r>
              <a:rPr lang="en-US" sz="2000" dirty="0"/>
              <a:t>President’s Council for DEI</a:t>
            </a:r>
          </a:p>
          <a:p>
            <a:r>
              <a:rPr lang="en-US" sz="2000" dirty="0"/>
              <a:t>International Leadership Association annual meeting</a:t>
            </a:r>
          </a:p>
          <a:p>
            <a:r>
              <a:rPr lang="en-US" sz="2000" dirty="0"/>
              <a:t>Reception for our newly promoted faculty</a:t>
            </a:r>
          </a:p>
          <a:p>
            <a:r>
              <a:rPr lang="en-US" sz="2000" dirty="0"/>
              <a:t>APLU annual meeting</a:t>
            </a:r>
          </a:p>
          <a:p>
            <a:r>
              <a:rPr lang="en-US" sz="2000" dirty="0"/>
              <a:t>Managing COVID </a:t>
            </a:r>
          </a:p>
          <a:p>
            <a:r>
              <a:rPr lang="en-US" sz="2000" dirty="0"/>
              <a:t>Continuing to think about how Extension administration evolves</a:t>
            </a:r>
          </a:p>
          <a:p>
            <a:r>
              <a:rPr lang="en-US" sz="2000" dirty="0"/>
              <a:t>Being thankful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6D126-D100-422E-BCD7-228083CAD3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868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669E-48A1-4F6C-AB5E-5C72ADD1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Beyond 2020--thinking towards the future…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8620E-302B-489A-8FBB-46189BF3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does 2021 look like in regard to continuing to work under the umbrella of COVID?</a:t>
            </a:r>
          </a:p>
          <a:p>
            <a:r>
              <a:rPr lang="en-US" dirty="0"/>
              <a:t>Extension Roadmap </a:t>
            </a:r>
          </a:p>
          <a:p>
            <a:pPr lvl="1"/>
            <a:r>
              <a:rPr lang="en-US" dirty="0"/>
              <a:t>Committees and leaders will begin their work this week</a:t>
            </a:r>
          </a:p>
          <a:p>
            <a:pPr lvl="1"/>
            <a:r>
              <a:rPr lang="en-US" dirty="0"/>
              <a:t>Initial reports due end of Jan/early Feb – shared during our “All Organization” meeting on March 16</a:t>
            </a:r>
            <a:r>
              <a:rPr lang="en-US" baseline="30000" dirty="0"/>
              <a:t>th</a:t>
            </a:r>
            <a:r>
              <a:rPr lang="en-US" dirty="0"/>
              <a:t>-18</a:t>
            </a:r>
            <a:r>
              <a:rPr lang="en-US" baseline="30000" dirty="0"/>
              <a:t>th</a:t>
            </a:r>
            <a:r>
              <a:rPr lang="en-US" dirty="0"/>
              <a:t> (virtually)</a:t>
            </a:r>
          </a:p>
          <a:p>
            <a:r>
              <a:rPr lang="en-US" dirty="0"/>
              <a:t>Other initiatives</a:t>
            </a:r>
          </a:p>
          <a:p>
            <a:pPr lvl="1"/>
            <a:r>
              <a:rPr lang="en-US" dirty="0"/>
              <a:t>Brightspace – Learning management system (LMS)</a:t>
            </a:r>
          </a:p>
          <a:p>
            <a:pPr lvl="2"/>
            <a:r>
              <a:rPr lang="en-US" dirty="0"/>
              <a:t>Committee working on how to create online programming utilizing Brightspace</a:t>
            </a:r>
          </a:p>
          <a:p>
            <a:pPr lvl="1"/>
            <a:r>
              <a:rPr lang="en-US" dirty="0" err="1"/>
              <a:t>SalesForce</a:t>
            </a:r>
            <a:r>
              <a:rPr lang="en-US" dirty="0"/>
              <a:t> – Customer relationship management (CRM)</a:t>
            </a:r>
          </a:p>
          <a:p>
            <a:pPr lvl="2"/>
            <a:r>
              <a:rPr lang="en-US" dirty="0"/>
              <a:t>Exploration phase with small working group</a:t>
            </a:r>
          </a:p>
          <a:p>
            <a:pPr lvl="1"/>
            <a:r>
              <a:rPr lang="en-US" dirty="0"/>
              <a:t>Internships – connections to students</a:t>
            </a:r>
          </a:p>
          <a:p>
            <a:pPr lvl="2"/>
            <a:r>
              <a:rPr lang="en-US" dirty="0"/>
              <a:t>Committee working on how to build these opportunities</a:t>
            </a:r>
          </a:p>
          <a:p>
            <a:pPr lvl="1"/>
            <a:r>
              <a:rPr lang="en-US" dirty="0"/>
              <a:t>Fundraising/philanthropy – endowed positions and programs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5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E92DCA-6E27-4294-B563-9AF024B8A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Questions?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4A6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61D9D-0E1C-4D4E-97F6-33DF2B0FB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520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CF12D-B2F6-4CE7-B8D0-57F890703C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334" y="1396588"/>
            <a:ext cx="2781300" cy="420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BDA04-055D-41A1-A179-3168E81E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Election Day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9689" y="1396588"/>
            <a:ext cx="809625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964" y="3863034"/>
            <a:ext cx="5118301" cy="26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8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8D029-C212-49A2-B966-723F327EB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4872639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Welcome to Extension</a:t>
            </a:r>
          </a:p>
          <a:p>
            <a:r>
              <a:rPr lang="en-US" dirty="0"/>
              <a:t>On a personal note</a:t>
            </a:r>
          </a:p>
          <a:p>
            <a:r>
              <a:rPr lang="en-US" dirty="0"/>
              <a:t>COVID updates</a:t>
            </a:r>
          </a:p>
          <a:p>
            <a:r>
              <a:rPr lang="en-US" dirty="0"/>
              <a:t>Reminders and Follow ups</a:t>
            </a:r>
          </a:p>
          <a:p>
            <a:r>
              <a:rPr lang="en-US" dirty="0"/>
              <a:t>Survey</a:t>
            </a:r>
          </a:p>
          <a:p>
            <a:r>
              <a:rPr lang="en-US" dirty="0"/>
              <a:t>DEI work</a:t>
            </a:r>
          </a:p>
          <a:p>
            <a:r>
              <a:rPr lang="en-US" dirty="0"/>
              <a:t>Recap of October</a:t>
            </a:r>
          </a:p>
          <a:p>
            <a:r>
              <a:rPr lang="en-US" dirty="0"/>
              <a:t>November</a:t>
            </a:r>
          </a:p>
          <a:p>
            <a:r>
              <a:rPr lang="en-US" dirty="0"/>
              <a:t>The Future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4BAED-7817-4064-9A1F-2701615B5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13" y="2243115"/>
            <a:ext cx="3381032" cy="23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9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4A5D71-41C5-4110-94F1-37D79818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Welcome to Extension!  (We hope you came back for week 2!)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4483F-D6A4-4B47-85F8-25814421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704" y="2378076"/>
            <a:ext cx="4554718" cy="392501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0" i="0" dirty="0">
                <a:effectLst/>
              </a:rPr>
              <a:t>Brian Erickson is starting as the Agricultural Professional in Somerset County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0" i="0" dirty="0">
                <a:effectLst/>
              </a:rPr>
              <a:t>Alexander </a:t>
            </a:r>
            <a:r>
              <a:rPr lang="en-US" sz="2000" b="0" i="0" dirty="0" err="1">
                <a:effectLst/>
              </a:rPr>
              <a:t>Bosse</a:t>
            </a:r>
            <a:r>
              <a:rPr lang="en-US" sz="2000" b="0" i="0" dirty="0">
                <a:effectLst/>
              </a:rPr>
              <a:t> is the new EFNEP Supervisory and Youth Curriculum Coordinator (professional) in Androscoggin/Sagadahoc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0" i="0" dirty="0">
                <a:effectLst/>
              </a:rPr>
              <a:t>Tom Mullin is the new 4-H STEM Ambassador (professional) in Androscoggin/Sagadahoc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0" i="0" dirty="0">
                <a:effectLst/>
              </a:rPr>
              <a:t>Hannah Pennington is the new Parent Education Professional in Knox/Lincoln </a:t>
            </a:r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D9099-83E7-45F6-B5FC-C678FE5DF6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0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99326-8696-409D-B1F8-E7216D32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view out my office window…</a:t>
            </a:r>
          </a:p>
        </p:txBody>
      </p:sp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870F8009-B6F7-40B0-951F-1619B6F0E6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4411747" y="530928"/>
            <a:ext cx="3636144" cy="3510143"/>
          </a:xfrm>
          <a:prstGeom prst="rect">
            <a:avLst/>
          </a:prstGeom>
        </p:spPr>
      </p:pic>
      <p:pic>
        <p:nvPicPr>
          <p:cNvPr id="9" name="Picture 8" descr="A tree in a fenced in area&#10;&#10;Description automatically generated">
            <a:extLst>
              <a:ext uri="{FF2B5EF4-FFF2-40B4-BE49-F238E27FC236}">
                <a16:creationId xmlns:a16="http://schemas.microsoft.com/office/drawing/2014/main" id="{65D3F3A9-7DA3-4D12-8205-F04328829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8386354" y="470801"/>
            <a:ext cx="3510143" cy="3636144"/>
          </a:xfrm>
          <a:prstGeom prst="rect">
            <a:avLst/>
          </a:prstGeom>
        </p:spPr>
      </p:pic>
      <p:pic>
        <p:nvPicPr>
          <p:cNvPr id="5" name="Content Placeholder 4" descr="A large glass window&#10;&#10;Description automatically generated">
            <a:extLst>
              <a:ext uri="{FF2B5EF4-FFF2-40B4-BE49-F238E27FC236}">
                <a16:creationId xmlns:a16="http://schemas.microsoft.com/office/drawing/2014/main" id="{81F8F9D4-6E77-40F7-94A6-0230FDD44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555548" y="558142"/>
            <a:ext cx="3579761" cy="34557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719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70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D98D-77C2-428A-AF4A-770B4411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Only two months left of 2020!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DB5584-57BA-43E7-AA8B-1442B86C2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559405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94FB-29AE-4064-B340-80B4BDCE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Autofit/>
          </a:bodyPr>
          <a:lstStyle/>
          <a:p>
            <a:r>
              <a:rPr lang="en-US" sz="3200" b="1" dirty="0"/>
              <a:t>Now 8 months of living under the COVID umbrella…it’s been a long haul!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A9B1-816E-421C-A1C1-E21F1D9AC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62446" cy="403273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Self-care</a:t>
            </a:r>
          </a:p>
          <a:p>
            <a:pPr lvl="1"/>
            <a:r>
              <a:rPr lang="en-US" sz="1800" dirty="0"/>
              <a:t>Exercise</a:t>
            </a:r>
          </a:p>
          <a:p>
            <a:pPr lvl="1"/>
            <a:r>
              <a:rPr lang="en-US" sz="1800" dirty="0"/>
              <a:t>Mindfulness</a:t>
            </a:r>
          </a:p>
          <a:p>
            <a:pPr lvl="1"/>
            <a:r>
              <a:rPr lang="en-US" sz="1800" dirty="0"/>
              <a:t>Safely socializing</a:t>
            </a:r>
          </a:p>
          <a:p>
            <a:pPr lvl="1"/>
            <a:r>
              <a:rPr lang="en-US" sz="1800" dirty="0"/>
              <a:t>Engaging in hobbies</a:t>
            </a:r>
          </a:p>
          <a:p>
            <a:pPr lvl="1"/>
            <a:r>
              <a:rPr lang="en-US" sz="1800" dirty="0"/>
              <a:t>Who is your support network?</a:t>
            </a:r>
          </a:p>
          <a:p>
            <a:r>
              <a:rPr lang="en-US" sz="1800" dirty="0"/>
              <a:t>Healthy habits</a:t>
            </a:r>
          </a:p>
          <a:p>
            <a:pPr lvl="1"/>
            <a:r>
              <a:rPr lang="en-US" sz="1800" dirty="0"/>
              <a:t>Remember screen time!  (20/20/20)</a:t>
            </a:r>
          </a:p>
          <a:p>
            <a:pPr lvl="1"/>
            <a:r>
              <a:rPr lang="en-US" sz="1800" dirty="0"/>
              <a:t>Set boundaries</a:t>
            </a:r>
          </a:p>
          <a:p>
            <a:pPr lvl="2"/>
            <a:r>
              <a:rPr lang="en-US" sz="1800" dirty="0"/>
              <a:t>Expectations</a:t>
            </a:r>
          </a:p>
          <a:p>
            <a:pPr lvl="2"/>
            <a:r>
              <a:rPr lang="en-US" sz="1800" dirty="0"/>
              <a:t>Time</a:t>
            </a:r>
          </a:p>
          <a:p>
            <a:pPr lvl="2"/>
            <a:r>
              <a:rPr lang="en-US" sz="1800" dirty="0"/>
              <a:t>“No.” is a complete sentence</a:t>
            </a:r>
          </a:p>
          <a:p>
            <a:r>
              <a:rPr lang="en-US" sz="1800" dirty="0"/>
              <a:t>Small joys and comforts</a:t>
            </a:r>
          </a:p>
          <a:p>
            <a:r>
              <a:rPr lang="en-US" sz="1800" dirty="0"/>
              <a:t>Remember it’s ok to take an afternoon/day/time off!</a:t>
            </a:r>
          </a:p>
          <a:p>
            <a:endParaRPr lang="en-US" sz="1400" dirty="0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A68E78C1-8250-4645-99C6-A7A5E30CAF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8C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3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6CAA-5B28-4607-9AD8-928C141D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2" y="0"/>
            <a:ext cx="10515600" cy="1325563"/>
          </a:xfrm>
        </p:spPr>
        <p:txBody>
          <a:bodyPr/>
          <a:lstStyle/>
          <a:p>
            <a:r>
              <a:rPr lang="en-US" b="1" dirty="0"/>
              <a:t>What do we know in regard to COVID?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C9D1-F2AD-459B-A719-2358EB54D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92" y="1036550"/>
            <a:ext cx="11770453" cy="55488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Every day there are new situations/issues</a:t>
            </a:r>
          </a:p>
          <a:p>
            <a:pPr lvl="1"/>
            <a:r>
              <a:rPr lang="en-US" dirty="0"/>
              <a:t>UMaine</a:t>
            </a:r>
          </a:p>
          <a:p>
            <a:r>
              <a:rPr lang="en-US" dirty="0"/>
              <a:t>Counties have changed to yellow/had spikes in numbers</a:t>
            </a:r>
          </a:p>
          <a:p>
            <a:pPr lvl="1"/>
            <a:r>
              <a:rPr lang="en-US" dirty="0"/>
              <a:t>Work with UMaine EOC</a:t>
            </a:r>
          </a:p>
          <a:p>
            <a:pPr lvl="1"/>
            <a:r>
              <a:rPr lang="en-US" dirty="0"/>
              <a:t>Amplified testing for staff</a:t>
            </a:r>
          </a:p>
          <a:p>
            <a:pPr lvl="1"/>
            <a:r>
              <a:rPr lang="en-US" dirty="0"/>
              <a:t>Strictly follow HOCs and guidelines</a:t>
            </a:r>
          </a:p>
          <a:p>
            <a:pPr lvl="1"/>
            <a:r>
              <a:rPr lang="en-US" dirty="0"/>
              <a:t>Offices and programs not going 100% virtual </a:t>
            </a:r>
          </a:p>
          <a:p>
            <a:r>
              <a:rPr lang="en-US" dirty="0"/>
              <a:t>Students throughout the UMS will be sent home at Thanksgiving</a:t>
            </a:r>
          </a:p>
          <a:p>
            <a:pPr lvl="1"/>
            <a:r>
              <a:rPr lang="en-US" dirty="0"/>
              <a:t>Offices are not going 100% virtual, *HOCs still stand, work continuing as it has been since the end of August</a:t>
            </a:r>
          </a:p>
          <a:p>
            <a:pPr lvl="2"/>
            <a:r>
              <a:rPr lang="en-US" i="1" dirty="0"/>
              <a:t>*Fran sent out a short survey on Friday regarding HOCs—please complete it!</a:t>
            </a:r>
          </a:p>
          <a:p>
            <a:r>
              <a:rPr lang="en-US" dirty="0"/>
              <a:t>Maine CDC recommendations are changing</a:t>
            </a:r>
          </a:p>
          <a:p>
            <a:pPr lvl="1"/>
            <a:r>
              <a:rPr lang="en-US" dirty="0"/>
              <a:t>UMS guidelines may change, some are still more conservative than Maine’s guidelines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70C0"/>
                </a:solidFill>
              </a:rPr>
              <a:t>Remember grace and flexibility!</a:t>
            </a:r>
          </a:p>
        </p:txBody>
      </p:sp>
    </p:spTree>
    <p:extLst>
      <p:ext uri="{BB962C8B-B14F-4D97-AF65-F5344CB8AC3E}">
        <p14:creationId xmlns:p14="http://schemas.microsoft.com/office/powerpoint/2010/main" val="6972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C6BF34-16A7-488A-974C-59E6771E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7" y="223225"/>
            <a:ext cx="10515600" cy="1325563"/>
          </a:xfrm>
        </p:spPr>
        <p:txBody>
          <a:bodyPr/>
          <a:lstStyle/>
          <a:p>
            <a:r>
              <a:rPr lang="en-US" b="1" dirty="0"/>
              <a:t>Testing and Travel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1286DF-7FCF-4077-9F30-DCD074666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697" y="1548788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Testing</a:t>
            </a:r>
          </a:p>
          <a:p>
            <a:pPr lvl="1"/>
            <a:r>
              <a:rPr lang="en-US" dirty="0"/>
              <a:t>Random testing is still occurring</a:t>
            </a:r>
          </a:p>
          <a:p>
            <a:pPr lvl="2"/>
            <a:r>
              <a:rPr lang="en-US" dirty="0"/>
              <a:t>Mandatory</a:t>
            </a:r>
          </a:p>
          <a:p>
            <a:pPr lvl="2"/>
            <a:r>
              <a:rPr lang="en-US" dirty="0"/>
              <a:t>Test kits at every office</a:t>
            </a:r>
          </a:p>
          <a:p>
            <a:pPr lvl="2"/>
            <a:r>
              <a:rPr lang="en-US" dirty="0"/>
              <a:t>Cannot go to a local UMS campus</a:t>
            </a:r>
          </a:p>
          <a:p>
            <a:pPr lvl="2"/>
            <a:r>
              <a:rPr lang="en-US" dirty="0"/>
              <a:t>Can come to UMaine </a:t>
            </a:r>
          </a:p>
          <a:p>
            <a:pPr lvl="2"/>
            <a:r>
              <a:rPr lang="en-US" dirty="0"/>
              <a:t>Thank you to our testing monitors!</a:t>
            </a:r>
          </a:p>
          <a:p>
            <a:pPr lvl="1"/>
            <a:r>
              <a:rPr lang="en-US" dirty="0"/>
              <a:t>Amplified testing</a:t>
            </a:r>
          </a:p>
          <a:p>
            <a:pPr lvl="2"/>
            <a:r>
              <a:rPr lang="en-US" dirty="0"/>
              <a:t>When counties increase numbers/change status</a:t>
            </a:r>
          </a:p>
          <a:p>
            <a:pPr lvl="2"/>
            <a:r>
              <a:rPr lang="en-US" dirty="0"/>
              <a:t>Work with UMaine EOC – Chancellor approves</a:t>
            </a:r>
          </a:p>
          <a:p>
            <a:pPr lvl="2"/>
            <a:r>
              <a:rPr lang="en-US" dirty="0"/>
              <a:t>Same test that is used in random testing (test kits at the offices)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523CD-1C09-4F27-AE65-25F6B7117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8788"/>
            <a:ext cx="5181600" cy="30647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Travel</a:t>
            </a:r>
          </a:p>
          <a:p>
            <a:pPr lvl="1"/>
            <a:r>
              <a:rPr lang="en-US" dirty="0"/>
              <a:t>No out of state business travel</a:t>
            </a:r>
          </a:p>
          <a:p>
            <a:pPr lvl="1"/>
            <a:r>
              <a:rPr lang="en-US" dirty="0"/>
              <a:t>No riding in vehicles with people</a:t>
            </a:r>
          </a:p>
          <a:p>
            <a:pPr lvl="1"/>
            <a:r>
              <a:rPr lang="en-US" dirty="0"/>
              <a:t>Continue to use the travel form</a:t>
            </a:r>
          </a:p>
          <a:p>
            <a:pPr lvl="1"/>
            <a:r>
              <a:rPr lang="en-US" dirty="0"/>
              <a:t>As of November 1:</a:t>
            </a:r>
          </a:p>
          <a:p>
            <a:pPr lvl="2"/>
            <a:r>
              <a:rPr lang="en-US" dirty="0"/>
              <a:t>VT, NH, Mass still exempt from travel restrictions</a:t>
            </a:r>
          </a:p>
          <a:p>
            <a:pPr lvl="2"/>
            <a:r>
              <a:rPr lang="en-US" dirty="0"/>
              <a:t>CT, NY, NJ no longer exempt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72200" y="5900126"/>
            <a:ext cx="578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UMS COVID Dashboard:  https://www.maine.edu/together/</a:t>
            </a:r>
          </a:p>
        </p:txBody>
      </p:sp>
    </p:spTree>
    <p:extLst>
      <p:ext uri="{BB962C8B-B14F-4D97-AF65-F5344CB8AC3E}">
        <p14:creationId xmlns:p14="http://schemas.microsoft.com/office/powerpoint/2010/main" val="3022978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762</Words>
  <Application>Microsoft Macintosh PowerPoint</Application>
  <PresentationFormat>Widescreen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Extension Connections</vt:lpstr>
      <vt:lpstr>Election Day 2020</vt:lpstr>
      <vt:lpstr>PowerPoint Presentation</vt:lpstr>
      <vt:lpstr>Welcome to Extension!  (We hope you came back for week 2!)</vt:lpstr>
      <vt:lpstr>The view out my office window…</vt:lpstr>
      <vt:lpstr>Only two months left of 2020!</vt:lpstr>
      <vt:lpstr>Now 8 months of living under the COVID umbrella…it’s been a long haul!</vt:lpstr>
      <vt:lpstr>What do we know in regard to COVID?</vt:lpstr>
      <vt:lpstr>Testing and Travel </vt:lpstr>
      <vt:lpstr>Reminders &amp; Follow ups:</vt:lpstr>
      <vt:lpstr>And the survey says….</vt:lpstr>
      <vt:lpstr>Diversity, Equity and Inclusion Work Continues</vt:lpstr>
      <vt:lpstr>Looking back at October…</vt:lpstr>
      <vt:lpstr>What’s ahead in November</vt:lpstr>
      <vt:lpstr>Beyond 2020--thinking towards the future…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Connections</dc:title>
  <dc:creator>HCARTER</dc:creator>
  <cp:lastModifiedBy>Microsoft Office User</cp:lastModifiedBy>
  <cp:revision>13</cp:revision>
  <cp:lastPrinted>2020-11-09T16:20:12Z</cp:lastPrinted>
  <dcterms:created xsi:type="dcterms:W3CDTF">2020-11-02T14:46:43Z</dcterms:created>
  <dcterms:modified xsi:type="dcterms:W3CDTF">2020-11-10T15:44:34Z</dcterms:modified>
</cp:coreProperties>
</file>