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64" r:id="rId4"/>
    <p:sldId id="258" r:id="rId5"/>
    <p:sldId id="266" r:id="rId6"/>
    <p:sldId id="270" r:id="rId7"/>
    <p:sldId id="271" r:id="rId8"/>
    <p:sldId id="272" r:id="rId9"/>
    <p:sldId id="261" r:id="rId10"/>
    <p:sldId id="269" r:id="rId11"/>
    <p:sldId id="267" r:id="rId12"/>
    <p:sldId id="274" r:id="rId13"/>
    <p:sldId id="273" r:id="rId14"/>
    <p:sldId id="275" r:id="rId15"/>
    <p:sldId id="262"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70778" autoAdjust="0"/>
  </p:normalViewPr>
  <p:slideViewPr>
    <p:cSldViewPr snapToGrid="0">
      <p:cViewPr varScale="1">
        <p:scale>
          <a:sx n="81" d="100"/>
          <a:sy n="81" d="100"/>
        </p:scale>
        <p:origin x="1680" y="19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59E38A9-8EEA-441E-BEBC-F771080E6B13}" type="datetimeFigureOut">
              <a:rPr lang="en-US" smtClean="0"/>
              <a:t>10/7/20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2E6CF89-883B-4966-B25D-AC54157F3652}" type="slidenum">
              <a:rPr lang="en-US" smtClean="0"/>
              <a:t>‹#›</a:t>
            </a:fld>
            <a:endParaRPr lang="en-US"/>
          </a:p>
        </p:txBody>
      </p:sp>
    </p:spTree>
    <p:extLst>
      <p:ext uri="{BB962C8B-B14F-4D97-AF65-F5344CB8AC3E}">
        <p14:creationId xmlns:p14="http://schemas.microsoft.com/office/powerpoint/2010/main" val="1279770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12C1914-CB18-4D38-BE99-07975811A914}" type="datetimeFigureOut">
              <a:rPr lang="en-US" smtClean="0"/>
              <a:t>10/7/20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CB4DBEF-1244-40F7-9468-83910B44304E}" type="slidenum">
              <a:rPr lang="en-US" smtClean="0"/>
              <a:t>‹#›</a:t>
            </a:fld>
            <a:endParaRPr lang="en-US"/>
          </a:p>
        </p:txBody>
      </p:sp>
    </p:spTree>
    <p:extLst>
      <p:ext uri="{BB962C8B-B14F-4D97-AF65-F5344CB8AC3E}">
        <p14:creationId xmlns:p14="http://schemas.microsoft.com/office/powerpoint/2010/main" val="3542337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Thankful</a:t>
            </a:r>
            <a:r>
              <a:rPr lang="en-US" baseline="0" dirty="0"/>
              <a:t> to be leading Extension</a:t>
            </a:r>
            <a:endParaRPr lang="en-US" dirty="0"/>
          </a:p>
        </p:txBody>
      </p:sp>
      <p:sp>
        <p:nvSpPr>
          <p:cNvPr id="4" name="Slide Number Placeholder 3"/>
          <p:cNvSpPr>
            <a:spLocks noGrp="1"/>
          </p:cNvSpPr>
          <p:nvPr>
            <p:ph type="sldNum" sz="quarter" idx="10"/>
          </p:nvPr>
        </p:nvSpPr>
        <p:spPr/>
        <p:txBody>
          <a:bodyPr/>
          <a:lstStyle/>
          <a:p>
            <a:fld id="{0CB4DBEF-1244-40F7-9468-83910B44304E}" type="slidenum">
              <a:rPr lang="en-US" smtClean="0"/>
              <a:t>2</a:t>
            </a:fld>
            <a:endParaRPr lang="en-US"/>
          </a:p>
        </p:txBody>
      </p:sp>
    </p:spTree>
    <p:extLst>
      <p:ext uri="{BB962C8B-B14F-4D97-AF65-F5344CB8AC3E}">
        <p14:creationId xmlns:p14="http://schemas.microsoft.com/office/powerpoint/2010/main" val="349392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a:t>
            </a:r>
          </a:p>
          <a:p>
            <a:pPr marL="291179" indent="-291179">
              <a:buFont typeface="Wingdings" panose="05000000000000000000" pitchFamily="2" charset="2"/>
              <a:buChar char="Ø"/>
            </a:pPr>
            <a:r>
              <a:rPr lang="en-US" dirty="0"/>
              <a:t>Over 16,000 youth participated in the Maine</a:t>
            </a:r>
            <a:br>
              <a:rPr lang="en-US" dirty="0"/>
            </a:br>
            <a:r>
              <a:rPr lang="en-US" dirty="0"/>
              <a:t>4-H program</a:t>
            </a:r>
          </a:p>
          <a:p>
            <a:pPr marL="291179" indent="-291179">
              <a:buFont typeface="Wingdings" panose="05000000000000000000" pitchFamily="2" charset="2"/>
              <a:buChar char="Ø"/>
            </a:pPr>
            <a:r>
              <a:rPr lang="en-US" dirty="0"/>
              <a:t>Over 1,500 volunteers provided positive learning</a:t>
            </a:r>
            <a:br>
              <a:rPr lang="en-US" dirty="0"/>
            </a:br>
            <a:r>
              <a:rPr lang="en-US" dirty="0"/>
              <a:t>experiences</a:t>
            </a:r>
          </a:p>
          <a:p>
            <a:r>
              <a:rPr lang="en-US" dirty="0"/>
              <a:t>In August, UMaine partnered with two other northern New England land grant institutions (UNH and UVM) to submit a proposal to USDA's competitive "Agriculture and Food Research Initiative" (AFRI) program. With UNH as the lead, the three LGUs formed the "Northeast Collaborative" and submitted a $680,000 proposal to AFRI on August 22. The project, titled </a:t>
            </a:r>
            <a:r>
              <a:rPr lang="en-US" i="1" dirty="0"/>
              <a:t>Northeast 4-H Collaborative: Closing the Gap</a:t>
            </a:r>
            <a:r>
              <a:rPr lang="en-US" dirty="0"/>
              <a:t>, proposed to utilize the existing community-based faculty and staff resources of Cooperative Extension's 4-H Youth Development Program to develop and deliver a creative K-12 remote learning model for STEM and Agricultural Sciences.  </a:t>
            </a:r>
          </a:p>
          <a:p>
            <a:br>
              <a:rPr lang="en-US" dirty="0"/>
            </a:br>
            <a:endParaRPr lang="en-US" dirty="0"/>
          </a:p>
          <a:p>
            <a:r>
              <a:rPr lang="en-US" dirty="0"/>
              <a:t>The Northeast Collaborative team was  informed last week that the proposal was funded. UMaine will accept a $328,191 sub-award over the next two years ($260,469 direct; $67,722 indirect). Cooperative Extension's 4-H Center team will play a leading role in  program delivery, serving rural, under-resourced K-12 classrooms across the three-state region.  </a:t>
            </a:r>
          </a:p>
          <a:p>
            <a:endParaRPr lang="en-US" dirty="0"/>
          </a:p>
        </p:txBody>
      </p:sp>
      <p:sp>
        <p:nvSpPr>
          <p:cNvPr id="4" name="Slide Number Placeholder 3"/>
          <p:cNvSpPr>
            <a:spLocks noGrp="1"/>
          </p:cNvSpPr>
          <p:nvPr>
            <p:ph type="sldNum" sz="quarter" idx="10"/>
          </p:nvPr>
        </p:nvSpPr>
        <p:spPr/>
        <p:txBody>
          <a:bodyPr/>
          <a:lstStyle/>
          <a:p>
            <a:fld id="{0CB4DBEF-1244-40F7-9468-83910B44304E}" type="slidenum">
              <a:rPr lang="en-US" smtClean="0"/>
              <a:t>3</a:t>
            </a:fld>
            <a:endParaRPr lang="en-US"/>
          </a:p>
        </p:txBody>
      </p:sp>
    </p:spTree>
    <p:extLst>
      <p:ext uri="{BB962C8B-B14F-4D97-AF65-F5344CB8AC3E}">
        <p14:creationId xmlns:p14="http://schemas.microsoft.com/office/powerpoint/2010/main" val="1911610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0513-60F1-4A8D-9BE2-7909C14EAB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9BDAD1-24A6-4680-963E-65F218C458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8BA88E-1D79-4E6A-9A00-928F2013CE7E}"/>
              </a:ext>
            </a:extLst>
          </p:cNvPr>
          <p:cNvSpPr>
            <a:spLocks noGrp="1"/>
          </p:cNvSpPr>
          <p:nvPr>
            <p:ph type="dt" sz="half" idx="10"/>
          </p:nvPr>
        </p:nvSpPr>
        <p:spPr/>
        <p:txBody>
          <a:bodyPr/>
          <a:lstStyle/>
          <a:p>
            <a:fld id="{4B917E48-057A-4DF6-BCAF-01C2771760E7}" type="datetimeFigureOut">
              <a:rPr lang="en-US" smtClean="0"/>
              <a:t>10/7/20</a:t>
            </a:fld>
            <a:endParaRPr lang="en-US"/>
          </a:p>
        </p:txBody>
      </p:sp>
      <p:sp>
        <p:nvSpPr>
          <p:cNvPr id="5" name="Footer Placeholder 4">
            <a:extLst>
              <a:ext uri="{FF2B5EF4-FFF2-40B4-BE49-F238E27FC236}">
                <a16:creationId xmlns:a16="http://schemas.microsoft.com/office/drawing/2014/main" id="{03C3AC71-7485-4C96-9C85-78893C83FD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AFADC-8978-4FF0-919F-DB5186F80FE8}"/>
              </a:ext>
            </a:extLst>
          </p:cNvPr>
          <p:cNvSpPr>
            <a:spLocks noGrp="1"/>
          </p:cNvSpPr>
          <p:nvPr>
            <p:ph type="sldNum" sz="quarter" idx="12"/>
          </p:nvPr>
        </p:nvSpPr>
        <p:spPr/>
        <p:txBody>
          <a:bodyPr/>
          <a:lstStyle/>
          <a:p>
            <a:fld id="{226A5644-2640-4D3A-8DBA-8FF7AE10B402}" type="slidenum">
              <a:rPr lang="en-US" smtClean="0"/>
              <a:t>‹#›</a:t>
            </a:fld>
            <a:endParaRPr lang="en-US"/>
          </a:p>
        </p:txBody>
      </p:sp>
    </p:spTree>
    <p:extLst>
      <p:ext uri="{BB962C8B-B14F-4D97-AF65-F5344CB8AC3E}">
        <p14:creationId xmlns:p14="http://schemas.microsoft.com/office/powerpoint/2010/main" val="2809682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D33BC-F9C0-467A-8980-F857323C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97C761-A02F-4860-B3EE-131A086F7E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39751-6329-4D2C-80E0-67B6BDBADA41}"/>
              </a:ext>
            </a:extLst>
          </p:cNvPr>
          <p:cNvSpPr>
            <a:spLocks noGrp="1"/>
          </p:cNvSpPr>
          <p:nvPr>
            <p:ph type="dt" sz="half" idx="10"/>
          </p:nvPr>
        </p:nvSpPr>
        <p:spPr/>
        <p:txBody>
          <a:bodyPr/>
          <a:lstStyle/>
          <a:p>
            <a:fld id="{4B917E48-057A-4DF6-BCAF-01C2771760E7}" type="datetimeFigureOut">
              <a:rPr lang="en-US" smtClean="0"/>
              <a:t>10/7/20</a:t>
            </a:fld>
            <a:endParaRPr lang="en-US"/>
          </a:p>
        </p:txBody>
      </p:sp>
      <p:sp>
        <p:nvSpPr>
          <p:cNvPr id="5" name="Footer Placeholder 4">
            <a:extLst>
              <a:ext uri="{FF2B5EF4-FFF2-40B4-BE49-F238E27FC236}">
                <a16:creationId xmlns:a16="http://schemas.microsoft.com/office/drawing/2014/main" id="{C532D506-1265-48B7-947B-18EAA686E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14663-E4C3-4FA0-A0D5-C00196708486}"/>
              </a:ext>
            </a:extLst>
          </p:cNvPr>
          <p:cNvSpPr>
            <a:spLocks noGrp="1"/>
          </p:cNvSpPr>
          <p:nvPr>
            <p:ph type="sldNum" sz="quarter" idx="12"/>
          </p:nvPr>
        </p:nvSpPr>
        <p:spPr/>
        <p:txBody>
          <a:bodyPr/>
          <a:lstStyle/>
          <a:p>
            <a:fld id="{226A5644-2640-4D3A-8DBA-8FF7AE10B402}" type="slidenum">
              <a:rPr lang="en-US" smtClean="0"/>
              <a:t>‹#›</a:t>
            </a:fld>
            <a:endParaRPr lang="en-US"/>
          </a:p>
        </p:txBody>
      </p:sp>
    </p:spTree>
    <p:extLst>
      <p:ext uri="{BB962C8B-B14F-4D97-AF65-F5344CB8AC3E}">
        <p14:creationId xmlns:p14="http://schemas.microsoft.com/office/powerpoint/2010/main" val="375331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54D6C9-B8DD-4DFB-8EF8-95312A4064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7247D4-F0A7-4BDE-B31E-08B6D0738D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13A80-EEE0-40DE-97A1-1A4F3D215C36}"/>
              </a:ext>
            </a:extLst>
          </p:cNvPr>
          <p:cNvSpPr>
            <a:spLocks noGrp="1"/>
          </p:cNvSpPr>
          <p:nvPr>
            <p:ph type="dt" sz="half" idx="10"/>
          </p:nvPr>
        </p:nvSpPr>
        <p:spPr/>
        <p:txBody>
          <a:bodyPr/>
          <a:lstStyle/>
          <a:p>
            <a:fld id="{4B917E48-057A-4DF6-BCAF-01C2771760E7}" type="datetimeFigureOut">
              <a:rPr lang="en-US" smtClean="0"/>
              <a:t>10/7/20</a:t>
            </a:fld>
            <a:endParaRPr lang="en-US"/>
          </a:p>
        </p:txBody>
      </p:sp>
      <p:sp>
        <p:nvSpPr>
          <p:cNvPr id="5" name="Footer Placeholder 4">
            <a:extLst>
              <a:ext uri="{FF2B5EF4-FFF2-40B4-BE49-F238E27FC236}">
                <a16:creationId xmlns:a16="http://schemas.microsoft.com/office/drawing/2014/main" id="{1E5462C5-A7A3-4AE4-AEBA-2AB8BFBBB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56ED4D-02CA-4509-8C31-D3231733BFF0}"/>
              </a:ext>
            </a:extLst>
          </p:cNvPr>
          <p:cNvSpPr>
            <a:spLocks noGrp="1"/>
          </p:cNvSpPr>
          <p:nvPr>
            <p:ph type="sldNum" sz="quarter" idx="12"/>
          </p:nvPr>
        </p:nvSpPr>
        <p:spPr/>
        <p:txBody>
          <a:bodyPr/>
          <a:lstStyle/>
          <a:p>
            <a:fld id="{226A5644-2640-4D3A-8DBA-8FF7AE10B402}" type="slidenum">
              <a:rPr lang="en-US" smtClean="0"/>
              <a:t>‹#›</a:t>
            </a:fld>
            <a:endParaRPr lang="en-US"/>
          </a:p>
        </p:txBody>
      </p:sp>
    </p:spTree>
    <p:extLst>
      <p:ext uri="{BB962C8B-B14F-4D97-AF65-F5344CB8AC3E}">
        <p14:creationId xmlns:p14="http://schemas.microsoft.com/office/powerpoint/2010/main" val="88305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F1BB6-9D1C-4A57-8051-9D6C0BDB8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778478-6923-4567-9E44-0CCA8684FD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73E81B-6574-4778-AFD8-920735F89A1B}"/>
              </a:ext>
            </a:extLst>
          </p:cNvPr>
          <p:cNvSpPr>
            <a:spLocks noGrp="1"/>
          </p:cNvSpPr>
          <p:nvPr>
            <p:ph type="dt" sz="half" idx="10"/>
          </p:nvPr>
        </p:nvSpPr>
        <p:spPr/>
        <p:txBody>
          <a:bodyPr/>
          <a:lstStyle/>
          <a:p>
            <a:fld id="{4B917E48-057A-4DF6-BCAF-01C2771760E7}" type="datetimeFigureOut">
              <a:rPr lang="en-US" smtClean="0"/>
              <a:t>10/7/20</a:t>
            </a:fld>
            <a:endParaRPr lang="en-US"/>
          </a:p>
        </p:txBody>
      </p:sp>
      <p:sp>
        <p:nvSpPr>
          <p:cNvPr id="5" name="Footer Placeholder 4">
            <a:extLst>
              <a:ext uri="{FF2B5EF4-FFF2-40B4-BE49-F238E27FC236}">
                <a16:creationId xmlns:a16="http://schemas.microsoft.com/office/drawing/2014/main" id="{2E415725-8C2D-436C-B01E-90479D8C7B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B3A8F-2B64-48A8-B6D1-933B64BFB1A7}"/>
              </a:ext>
            </a:extLst>
          </p:cNvPr>
          <p:cNvSpPr>
            <a:spLocks noGrp="1"/>
          </p:cNvSpPr>
          <p:nvPr>
            <p:ph type="sldNum" sz="quarter" idx="12"/>
          </p:nvPr>
        </p:nvSpPr>
        <p:spPr/>
        <p:txBody>
          <a:bodyPr/>
          <a:lstStyle/>
          <a:p>
            <a:fld id="{226A5644-2640-4D3A-8DBA-8FF7AE10B402}" type="slidenum">
              <a:rPr lang="en-US" smtClean="0"/>
              <a:t>‹#›</a:t>
            </a:fld>
            <a:endParaRPr lang="en-US"/>
          </a:p>
        </p:txBody>
      </p:sp>
    </p:spTree>
    <p:extLst>
      <p:ext uri="{BB962C8B-B14F-4D97-AF65-F5344CB8AC3E}">
        <p14:creationId xmlns:p14="http://schemas.microsoft.com/office/powerpoint/2010/main" val="424785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2183B-C51F-4D99-8C69-B7A1A4733B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1E325D-F1E3-489F-9B07-2F88F93660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8CEE49-A79F-4C47-82DB-A39D9AADBE46}"/>
              </a:ext>
            </a:extLst>
          </p:cNvPr>
          <p:cNvSpPr>
            <a:spLocks noGrp="1"/>
          </p:cNvSpPr>
          <p:nvPr>
            <p:ph type="dt" sz="half" idx="10"/>
          </p:nvPr>
        </p:nvSpPr>
        <p:spPr/>
        <p:txBody>
          <a:bodyPr/>
          <a:lstStyle/>
          <a:p>
            <a:fld id="{4B917E48-057A-4DF6-BCAF-01C2771760E7}" type="datetimeFigureOut">
              <a:rPr lang="en-US" smtClean="0"/>
              <a:t>10/7/20</a:t>
            </a:fld>
            <a:endParaRPr lang="en-US"/>
          </a:p>
        </p:txBody>
      </p:sp>
      <p:sp>
        <p:nvSpPr>
          <p:cNvPr id="5" name="Footer Placeholder 4">
            <a:extLst>
              <a:ext uri="{FF2B5EF4-FFF2-40B4-BE49-F238E27FC236}">
                <a16:creationId xmlns:a16="http://schemas.microsoft.com/office/drawing/2014/main" id="{71862AC3-1F14-453C-B7AF-209DF2B09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1EC21-05D9-4DFA-A684-66CD836870FE}"/>
              </a:ext>
            </a:extLst>
          </p:cNvPr>
          <p:cNvSpPr>
            <a:spLocks noGrp="1"/>
          </p:cNvSpPr>
          <p:nvPr>
            <p:ph type="sldNum" sz="quarter" idx="12"/>
          </p:nvPr>
        </p:nvSpPr>
        <p:spPr/>
        <p:txBody>
          <a:bodyPr/>
          <a:lstStyle/>
          <a:p>
            <a:fld id="{226A5644-2640-4D3A-8DBA-8FF7AE10B402}" type="slidenum">
              <a:rPr lang="en-US" smtClean="0"/>
              <a:t>‹#›</a:t>
            </a:fld>
            <a:endParaRPr lang="en-US"/>
          </a:p>
        </p:txBody>
      </p:sp>
    </p:spTree>
    <p:extLst>
      <p:ext uri="{BB962C8B-B14F-4D97-AF65-F5344CB8AC3E}">
        <p14:creationId xmlns:p14="http://schemas.microsoft.com/office/powerpoint/2010/main" val="31146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F04E9-EAF5-4267-ADE0-77349E0223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740964-065E-4143-80F1-675713766C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3690E3-153F-4F68-842C-F3D42E69B1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792FD7-0082-4936-BC23-D2A99F729EDE}"/>
              </a:ext>
            </a:extLst>
          </p:cNvPr>
          <p:cNvSpPr>
            <a:spLocks noGrp="1"/>
          </p:cNvSpPr>
          <p:nvPr>
            <p:ph type="dt" sz="half" idx="10"/>
          </p:nvPr>
        </p:nvSpPr>
        <p:spPr/>
        <p:txBody>
          <a:bodyPr/>
          <a:lstStyle/>
          <a:p>
            <a:fld id="{4B917E48-057A-4DF6-BCAF-01C2771760E7}" type="datetimeFigureOut">
              <a:rPr lang="en-US" smtClean="0"/>
              <a:t>10/7/20</a:t>
            </a:fld>
            <a:endParaRPr lang="en-US"/>
          </a:p>
        </p:txBody>
      </p:sp>
      <p:sp>
        <p:nvSpPr>
          <p:cNvPr id="6" name="Footer Placeholder 5">
            <a:extLst>
              <a:ext uri="{FF2B5EF4-FFF2-40B4-BE49-F238E27FC236}">
                <a16:creationId xmlns:a16="http://schemas.microsoft.com/office/drawing/2014/main" id="{8C7623A3-2CCA-429E-96BD-BFFFA75429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6D0BC8-1C3C-4245-8E63-441A8589D6AF}"/>
              </a:ext>
            </a:extLst>
          </p:cNvPr>
          <p:cNvSpPr>
            <a:spLocks noGrp="1"/>
          </p:cNvSpPr>
          <p:nvPr>
            <p:ph type="sldNum" sz="quarter" idx="12"/>
          </p:nvPr>
        </p:nvSpPr>
        <p:spPr/>
        <p:txBody>
          <a:bodyPr/>
          <a:lstStyle/>
          <a:p>
            <a:fld id="{226A5644-2640-4D3A-8DBA-8FF7AE10B402}" type="slidenum">
              <a:rPr lang="en-US" smtClean="0"/>
              <a:t>‹#›</a:t>
            </a:fld>
            <a:endParaRPr lang="en-US"/>
          </a:p>
        </p:txBody>
      </p:sp>
    </p:spTree>
    <p:extLst>
      <p:ext uri="{BB962C8B-B14F-4D97-AF65-F5344CB8AC3E}">
        <p14:creationId xmlns:p14="http://schemas.microsoft.com/office/powerpoint/2010/main" val="490199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43632-9ED4-4611-A0C4-47996F0734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5D29F6-EBFE-44F4-A3C5-BB250A3566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B6CE16-E5B7-4841-86C7-06C6C5A963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08894F-CAD7-4D2A-BB26-A6927DAB80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EA58A7-1BAC-44E4-88DC-9BB847A4FB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DB213B-D6DB-4F55-9E3A-9F274AAA850F}"/>
              </a:ext>
            </a:extLst>
          </p:cNvPr>
          <p:cNvSpPr>
            <a:spLocks noGrp="1"/>
          </p:cNvSpPr>
          <p:nvPr>
            <p:ph type="dt" sz="half" idx="10"/>
          </p:nvPr>
        </p:nvSpPr>
        <p:spPr/>
        <p:txBody>
          <a:bodyPr/>
          <a:lstStyle/>
          <a:p>
            <a:fld id="{4B917E48-057A-4DF6-BCAF-01C2771760E7}" type="datetimeFigureOut">
              <a:rPr lang="en-US" smtClean="0"/>
              <a:t>10/7/20</a:t>
            </a:fld>
            <a:endParaRPr lang="en-US"/>
          </a:p>
        </p:txBody>
      </p:sp>
      <p:sp>
        <p:nvSpPr>
          <p:cNvPr id="8" name="Footer Placeholder 7">
            <a:extLst>
              <a:ext uri="{FF2B5EF4-FFF2-40B4-BE49-F238E27FC236}">
                <a16:creationId xmlns:a16="http://schemas.microsoft.com/office/drawing/2014/main" id="{38BF507C-A62B-486D-813C-64376D9A05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73B2E4-DA98-4512-A9E5-996B6EAE8DEF}"/>
              </a:ext>
            </a:extLst>
          </p:cNvPr>
          <p:cNvSpPr>
            <a:spLocks noGrp="1"/>
          </p:cNvSpPr>
          <p:nvPr>
            <p:ph type="sldNum" sz="quarter" idx="12"/>
          </p:nvPr>
        </p:nvSpPr>
        <p:spPr/>
        <p:txBody>
          <a:bodyPr/>
          <a:lstStyle/>
          <a:p>
            <a:fld id="{226A5644-2640-4D3A-8DBA-8FF7AE10B402}" type="slidenum">
              <a:rPr lang="en-US" smtClean="0"/>
              <a:t>‹#›</a:t>
            </a:fld>
            <a:endParaRPr lang="en-US"/>
          </a:p>
        </p:txBody>
      </p:sp>
    </p:spTree>
    <p:extLst>
      <p:ext uri="{BB962C8B-B14F-4D97-AF65-F5344CB8AC3E}">
        <p14:creationId xmlns:p14="http://schemas.microsoft.com/office/powerpoint/2010/main" val="1098861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244F8-D6F2-4D40-A20B-917D60BA1F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A1487C-2C11-4CF3-ADEB-98155DFBE399}"/>
              </a:ext>
            </a:extLst>
          </p:cNvPr>
          <p:cNvSpPr>
            <a:spLocks noGrp="1"/>
          </p:cNvSpPr>
          <p:nvPr>
            <p:ph type="dt" sz="half" idx="10"/>
          </p:nvPr>
        </p:nvSpPr>
        <p:spPr/>
        <p:txBody>
          <a:bodyPr/>
          <a:lstStyle/>
          <a:p>
            <a:fld id="{4B917E48-057A-4DF6-BCAF-01C2771760E7}" type="datetimeFigureOut">
              <a:rPr lang="en-US" smtClean="0"/>
              <a:t>10/7/20</a:t>
            </a:fld>
            <a:endParaRPr lang="en-US"/>
          </a:p>
        </p:txBody>
      </p:sp>
      <p:sp>
        <p:nvSpPr>
          <p:cNvPr id="4" name="Footer Placeholder 3">
            <a:extLst>
              <a:ext uri="{FF2B5EF4-FFF2-40B4-BE49-F238E27FC236}">
                <a16:creationId xmlns:a16="http://schemas.microsoft.com/office/drawing/2014/main" id="{6F723046-C63B-4846-9CE7-D40CD47CA9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E830FB-1C2E-4C49-97C8-B15C1461B725}"/>
              </a:ext>
            </a:extLst>
          </p:cNvPr>
          <p:cNvSpPr>
            <a:spLocks noGrp="1"/>
          </p:cNvSpPr>
          <p:nvPr>
            <p:ph type="sldNum" sz="quarter" idx="12"/>
          </p:nvPr>
        </p:nvSpPr>
        <p:spPr/>
        <p:txBody>
          <a:bodyPr/>
          <a:lstStyle/>
          <a:p>
            <a:fld id="{226A5644-2640-4D3A-8DBA-8FF7AE10B402}" type="slidenum">
              <a:rPr lang="en-US" smtClean="0"/>
              <a:t>‹#›</a:t>
            </a:fld>
            <a:endParaRPr lang="en-US"/>
          </a:p>
        </p:txBody>
      </p:sp>
    </p:spTree>
    <p:extLst>
      <p:ext uri="{BB962C8B-B14F-4D97-AF65-F5344CB8AC3E}">
        <p14:creationId xmlns:p14="http://schemas.microsoft.com/office/powerpoint/2010/main" val="364090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A53958-BE3C-4B4C-AA0E-5C2E74CCE1E0}"/>
              </a:ext>
            </a:extLst>
          </p:cNvPr>
          <p:cNvSpPr>
            <a:spLocks noGrp="1"/>
          </p:cNvSpPr>
          <p:nvPr>
            <p:ph type="dt" sz="half" idx="10"/>
          </p:nvPr>
        </p:nvSpPr>
        <p:spPr/>
        <p:txBody>
          <a:bodyPr/>
          <a:lstStyle/>
          <a:p>
            <a:fld id="{4B917E48-057A-4DF6-BCAF-01C2771760E7}" type="datetimeFigureOut">
              <a:rPr lang="en-US" smtClean="0"/>
              <a:t>10/7/20</a:t>
            </a:fld>
            <a:endParaRPr lang="en-US"/>
          </a:p>
        </p:txBody>
      </p:sp>
      <p:sp>
        <p:nvSpPr>
          <p:cNvPr id="3" name="Footer Placeholder 2">
            <a:extLst>
              <a:ext uri="{FF2B5EF4-FFF2-40B4-BE49-F238E27FC236}">
                <a16:creationId xmlns:a16="http://schemas.microsoft.com/office/drawing/2014/main" id="{38DAC99C-41AC-46C9-8596-B558BEE2EC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F6F22B-7E39-4C56-B616-E9E4BE067B3D}"/>
              </a:ext>
            </a:extLst>
          </p:cNvPr>
          <p:cNvSpPr>
            <a:spLocks noGrp="1"/>
          </p:cNvSpPr>
          <p:nvPr>
            <p:ph type="sldNum" sz="quarter" idx="12"/>
          </p:nvPr>
        </p:nvSpPr>
        <p:spPr/>
        <p:txBody>
          <a:bodyPr/>
          <a:lstStyle/>
          <a:p>
            <a:fld id="{226A5644-2640-4D3A-8DBA-8FF7AE10B402}" type="slidenum">
              <a:rPr lang="en-US" smtClean="0"/>
              <a:t>‹#›</a:t>
            </a:fld>
            <a:endParaRPr lang="en-US"/>
          </a:p>
        </p:txBody>
      </p:sp>
    </p:spTree>
    <p:extLst>
      <p:ext uri="{BB962C8B-B14F-4D97-AF65-F5344CB8AC3E}">
        <p14:creationId xmlns:p14="http://schemas.microsoft.com/office/powerpoint/2010/main" val="1797915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C7969-C10F-4A47-8C04-89746C64A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BE0EC9-436D-4651-8BCF-FCD5752250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0EB03E-9033-4057-81B3-DD8781C8C8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70055-D4F9-457A-A943-55CC83D715B7}"/>
              </a:ext>
            </a:extLst>
          </p:cNvPr>
          <p:cNvSpPr>
            <a:spLocks noGrp="1"/>
          </p:cNvSpPr>
          <p:nvPr>
            <p:ph type="dt" sz="half" idx="10"/>
          </p:nvPr>
        </p:nvSpPr>
        <p:spPr/>
        <p:txBody>
          <a:bodyPr/>
          <a:lstStyle/>
          <a:p>
            <a:fld id="{4B917E48-057A-4DF6-BCAF-01C2771760E7}" type="datetimeFigureOut">
              <a:rPr lang="en-US" smtClean="0"/>
              <a:t>10/7/20</a:t>
            </a:fld>
            <a:endParaRPr lang="en-US"/>
          </a:p>
        </p:txBody>
      </p:sp>
      <p:sp>
        <p:nvSpPr>
          <p:cNvPr id="6" name="Footer Placeholder 5">
            <a:extLst>
              <a:ext uri="{FF2B5EF4-FFF2-40B4-BE49-F238E27FC236}">
                <a16:creationId xmlns:a16="http://schemas.microsoft.com/office/drawing/2014/main" id="{10F3BFBB-74CD-4CF3-B665-5F53100818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18FA0E-932A-473C-96EC-693FEE193DDA}"/>
              </a:ext>
            </a:extLst>
          </p:cNvPr>
          <p:cNvSpPr>
            <a:spLocks noGrp="1"/>
          </p:cNvSpPr>
          <p:nvPr>
            <p:ph type="sldNum" sz="quarter" idx="12"/>
          </p:nvPr>
        </p:nvSpPr>
        <p:spPr/>
        <p:txBody>
          <a:bodyPr/>
          <a:lstStyle/>
          <a:p>
            <a:fld id="{226A5644-2640-4D3A-8DBA-8FF7AE10B402}" type="slidenum">
              <a:rPr lang="en-US" smtClean="0"/>
              <a:t>‹#›</a:t>
            </a:fld>
            <a:endParaRPr lang="en-US"/>
          </a:p>
        </p:txBody>
      </p:sp>
    </p:spTree>
    <p:extLst>
      <p:ext uri="{BB962C8B-B14F-4D97-AF65-F5344CB8AC3E}">
        <p14:creationId xmlns:p14="http://schemas.microsoft.com/office/powerpoint/2010/main" val="11763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AB971-98E9-444B-96F9-4DE6E74E52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2BB856-9A49-4804-8E18-CF60DED858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2B7280-BBB6-4B98-BD98-32B9C27FF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ED981A-41AD-4053-AF7F-F9C4FECD6C86}"/>
              </a:ext>
            </a:extLst>
          </p:cNvPr>
          <p:cNvSpPr>
            <a:spLocks noGrp="1"/>
          </p:cNvSpPr>
          <p:nvPr>
            <p:ph type="dt" sz="half" idx="10"/>
          </p:nvPr>
        </p:nvSpPr>
        <p:spPr/>
        <p:txBody>
          <a:bodyPr/>
          <a:lstStyle/>
          <a:p>
            <a:fld id="{4B917E48-057A-4DF6-BCAF-01C2771760E7}" type="datetimeFigureOut">
              <a:rPr lang="en-US" smtClean="0"/>
              <a:t>10/7/20</a:t>
            </a:fld>
            <a:endParaRPr lang="en-US"/>
          </a:p>
        </p:txBody>
      </p:sp>
      <p:sp>
        <p:nvSpPr>
          <p:cNvPr id="6" name="Footer Placeholder 5">
            <a:extLst>
              <a:ext uri="{FF2B5EF4-FFF2-40B4-BE49-F238E27FC236}">
                <a16:creationId xmlns:a16="http://schemas.microsoft.com/office/drawing/2014/main" id="{19B57192-B288-4344-8005-6EEC59A324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E02C59-C70A-4995-978F-0EC7A0B13F34}"/>
              </a:ext>
            </a:extLst>
          </p:cNvPr>
          <p:cNvSpPr>
            <a:spLocks noGrp="1"/>
          </p:cNvSpPr>
          <p:nvPr>
            <p:ph type="sldNum" sz="quarter" idx="12"/>
          </p:nvPr>
        </p:nvSpPr>
        <p:spPr/>
        <p:txBody>
          <a:bodyPr/>
          <a:lstStyle/>
          <a:p>
            <a:fld id="{226A5644-2640-4D3A-8DBA-8FF7AE10B402}" type="slidenum">
              <a:rPr lang="en-US" smtClean="0"/>
              <a:t>‹#›</a:t>
            </a:fld>
            <a:endParaRPr lang="en-US"/>
          </a:p>
        </p:txBody>
      </p:sp>
    </p:spTree>
    <p:extLst>
      <p:ext uri="{BB962C8B-B14F-4D97-AF65-F5344CB8AC3E}">
        <p14:creationId xmlns:p14="http://schemas.microsoft.com/office/powerpoint/2010/main" val="1466107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906315-E97F-4AB9-B31F-CC285B1F40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8AE5E9-6A8A-490C-A904-0FC0E1D090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3FC02-D98C-4460-A7F5-7C84B255D8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17E48-057A-4DF6-BCAF-01C2771760E7}" type="datetimeFigureOut">
              <a:rPr lang="en-US" smtClean="0"/>
              <a:t>10/7/20</a:t>
            </a:fld>
            <a:endParaRPr lang="en-US"/>
          </a:p>
        </p:txBody>
      </p:sp>
      <p:sp>
        <p:nvSpPr>
          <p:cNvPr id="5" name="Footer Placeholder 4">
            <a:extLst>
              <a:ext uri="{FF2B5EF4-FFF2-40B4-BE49-F238E27FC236}">
                <a16:creationId xmlns:a16="http://schemas.microsoft.com/office/drawing/2014/main" id="{B3C8A7DE-2C35-4D79-8E35-A58EF9C68B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DF2FA6-8FA6-485D-B521-AFFAC819C8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A5644-2640-4D3A-8DBA-8FF7AE10B402}" type="slidenum">
              <a:rPr lang="en-US" smtClean="0"/>
              <a:t>‹#›</a:t>
            </a:fld>
            <a:endParaRPr lang="en-US"/>
          </a:p>
        </p:txBody>
      </p:sp>
      <p:pic>
        <p:nvPicPr>
          <p:cNvPr id="8" name="Picture 7"/>
          <p:cNvPicPr>
            <a:picLocks noChangeAspect="1"/>
          </p:cNvPicPr>
          <p:nvPr userDrawn="1"/>
        </p:nvPicPr>
        <p:blipFill>
          <a:blip r:embed="rId13"/>
          <a:stretch>
            <a:fillRect/>
          </a:stretch>
        </p:blipFill>
        <p:spPr>
          <a:xfrm>
            <a:off x="8363465" y="5770456"/>
            <a:ext cx="3704967" cy="992402"/>
          </a:xfrm>
          <a:prstGeom prst="rect">
            <a:avLst/>
          </a:prstGeom>
        </p:spPr>
      </p:pic>
    </p:spTree>
    <p:extLst>
      <p:ext uri="{BB962C8B-B14F-4D97-AF65-F5344CB8AC3E}">
        <p14:creationId xmlns:p14="http://schemas.microsoft.com/office/powerpoint/2010/main" val="3255132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520700"/>
            <a:ext cx="10515600" cy="3486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D9DE75-6E4F-40FE-9646-22A1E0B66ADA}"/>
              </a:ext>
            </a:extLst>
          </p:cNvPr>
          <p:cNvSpPr>
            <a:spLocks noGrp="1"/>
          </p:cNvSpPr>
          <p:nvPr>
            <p:ph type="ctrTitle"/>
          </p:nvPr>
        </p:nvSpPr>
        <p:spPr>
          <a:xfrm>
            <a:off x="1330325" y="958852"/>
            <a:ext cx="9531350" cy="2514597"/>
          </a:xfrm>
        </p:spPr>
        <p:txBody>
          <a:bodyPr anchor="b">
            <a:normAutofit/>
          </a:bodyPr>
          <a:lstStyle/>
          <a:p>
            <a:r>
              <a:rPr lang="en-US" sz="8000" dirty="0">
                <a:solidFill>
                  <a:srgbClr val="FFFFFF"/>
                </a:solidFill>
              </a:rPr>
              <a:t>Extension Connections</a:t>
            </a:r>
          </a:p>
        </p:txBody>
      </p:sp>
      <p:sp>
        <p:nvSpPr>
          <p:cNvPr id="3" name="Subtitle 2">
            <a:extLst>
              <a:ext uri="{FF2B5EF4-FFF2-40B4-BE49-F238E27FC236}">
                <a16:creationId xmlns:a16="http://schemas.microsoft.com/office/drawing/2014/main" id="{C108FFA9-9231-422C-95F9-83C42069DD81}"/>
              </a:ext>
            </a:extLst>
          </p:cNvPr>
          <p:cNvSpPr>
            <a:spLocks noGrp="1"/>
          </p:cNvSpPr>
          <p:nvPr>
            <p:ph type="subTitle" idx="1"/>
          </p:nvPr>
        </p:nvSpPr>
        <p:spPr>
          <a:xfrm>
            <a:off x="1330324" y="4305300"/>
            <a:ext cx="9585326" cy="1454150"/>
          </a:xfrm>
        </p:spPr>
        <p:txBody>
          <a:bodyPr>
            <a:normAutofit fontScale="92500" lnSpcReduction="10000"/>
          </a:bodyPr>
          <a:lstStyle/>
          <a:p>
            <a:r>
              <a:rPr lang="en-US" sz="3200" dirty="0"/>
              <a:t>With your host – Hannah Carter</a:t>
            </a:r>
          </a:p>
          <a:p>
            <a:r>
              <a:rPr lang="en-US" sz="3200" dirty="0"/>
              <a:t>October 5, 2020</a:t>
            </a:r>
          </a:p>
          <a:p>
            <a:r>
              <a:rPr lang="en-US" sz="3200" dirty="0"/>
              <a:t>National 4-H Week!</a:t>
            </a:r>
          </a:p>
        </p:txBody>
      </p:sp>
    </p:spTree>
    <p:extLst>
      <p:ext uri="{BB962C8B-B14F-4D97-AF65-F5344CB8AC3E}">
        <p14:creationId xmlns:p14="http://schemas.microsoft.com/office/powerpoint/2010/main" val="1319826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187" y="175120"/>
            <a:ext cx="10515600" cy="1325563"/>
          </a:xfrm>
        </p:spPr>
        <p:txBody>
          <a:bodyPr/>
          <a:lstStyle/>
          <a:p>
            <a:r>
              <a:rPr lang="en-US" b="1" dirty="0"/>
              <a:t>October</a:t>
            </a:r>
          </a:p>
        </p:txBody>
      </p:sp>
      <p:sp>
        <p:nvSpPr>
          <p:cNvPr id="3" name="Content Placeholder 2"/>
          <p:cNvSpPr>
            <a:spLocks noGrp="1"/>
          </p:cNvSpPr>
          <p:nvPr>
            <p:ph sz="half" idx="1"/>
          </p:nvPr>
        </p:nvSpPr>
        <p:spPr>
          <a:xfrm>
            <a:off x="676893" y="1500683"/>
            <a:ext cx="5181600" cy="4351338"/>
          </a:xfrm>
        </p:spPr>
        <p:txBody>
          <a:bodyPr>
            <a:normAutofit fontScale="92500" lnSpcReduction="10000"/>
          </a:bodyPr>
          <a:lstStyle/>
          <a:p>
            <a:r>
              <a:rPr lang="en-US" dirty="0"/>
              <a:t>Monitor our HOCs and guidelines</a:t>
            </a:r>
          </a:p>
          <a:p>
            <a:r>
              <a:rPr lang="en-US" dirty="0"/>
              <a:t>Maine Hunger Dialogue</a:t>
            </a:r>
          </a:p>
          <a:p>
            <a:r>
              <a:rPr lang="en-US" dirty="0"/>
              <a:t>Committee meets on Extension Internships (Externships)</a:t>
            </a:r>
          </a:p>
          <a:p>
            <a:r>
              <a:rPr lang="en-US" dirty="0"/>
              <a:t>Provost Tour – Aroostook County</a:t>
            </a:r>
          </a:p>
          <a:p>
            <a:r>
              <a:rPr lang="en-US" dirty="0"/>
              <a:t>Increasing # of university meetings</a:t>
            </a:r>
          </a:p>
          <a:p>
            <a:pPr lvl="1"/>
            <a:r>
              <a:rPr lang="en-US" dirty="0"/>
              <a:t>Deferred students</a:t>
            </a:r>
          </a:p>
          <a:p>
            <a:pPr lvl="1"/>
            <a:r>
              <a:rPr lang="en-US" dirty="0"/>
              <a:t>Key Performance Indicators (KPIs)</a:t>
            </a:r>
          </a:p>
          <a:p>
            <a:pPr lvl="1"/>
            <a:r>
              <a:rPr lang="en-US" dirty="0"/>
              <a:t>Dean Searches</a:t>
            </a:r>
          </a:p>
          <a:p>
            <a:pPr lvl="1"/>
            <a:r>
              <a:rPr lang="en-US" dirty="0"/>
              <a:t>President’s Council on DEI</a:t>
            </a:r>
          </a:p>
          <a:p>
            <a:pPr lvl="1"/>
            <a:endParaRPr lang="en-US" dirty="0"/>
          </a:p>
          <a:p>
            <a:pPr marL="457200" lvl="1" indent="0">
              <a:buNone/>
            </a:pPr>
            <a:endParaRPr lang="en-US" dirty="0"/>
          </a:p>
        </p:txBody>
      </p:sp>
      <p:sp>
        <p:nvSpPr>
          <p:cNvPr id="4" name="Content Placeholder 3"/>
          <p:cNvSpPr>
            <a:spLocks noGrp="1"/>
          </p:cNvSpPr>
          <p:nvPr>
            <p:ph sz="half" idx="2"/>
          </p:nvPr>
        </p:nvSpPr>
        <p:spPr>
          <a:xfrm>
            <a:off x="6582888" y="1063230"/>
            <a:ext cx="5518069" cy="4351338"/>
          </a:xfrm>
        </p:spPr>
        <p:txBody>
          <a:bodyPr>
            <a:normAutofit fontScale="92500" lnSpcReduction="10000"/>
          </a:bodyPr>
          <a:lstStyle/>
          <a:p>
            <a:pPr marL="0" indent="0">
              <a:buNone/>
            </a:pPr>
            <a:r>
              <a:rPr lang="en-US" i="1" dirty="0"/>
              <a:t>“Earlier in my life I thought the things that mattered were the things that you could see, like your car, your house, your wealth, your property, your office.  But as I’ve grown older I’ve become convinced that the things that matter most are the things that you can’t see—the love you share with others, your inner purpose, your comfort with who you are.”</a:t>
            </a:r>
          </a:p>
          <a:p>
            <a:pPr marL="0" indent="0">
              <a:buNone/>
            </a:pPr>
            <a:r>
              <a:rPr lang="en-US" i="1" dirty="0"/>
              <a:t>	-</a:t>
            </a:r>
            <a:r>
              <a:rPr lang="en-US" dirty="0"/>
              <a:t>Former President Jimmy Carter, 	who turned 96 on Oct. 1st</a:t>
            </a:r>
          </a:p>
        </p:txBody>
      </p:sp>
    </p:spTree>
    <p:extLst>
      <p:ext uri="{BB962C8B-B14F-4D97-AF65-F5344CB8AC3E}">
        <p14:creationId xmlns:p14="http://schemas.microsoft.com/office/powerpoint/2010/main" val="3293021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98" y="89552"/>
            <a:ext cx="10515600" cy="1325563"/>
          </a:xfrm>
        </p:spPr>
        <p:txBody>
          <a:bodyPr/>
          <a:lstStyle/>
          <a:p>
            <a:r>
              <a:rPr lang="en-US" b="1" dirty="0"/>
              <a:t>Looking Forward….</a:t>
            </a:r>
          </a:p>
        </p:txBody>
      </p:sp>
      <p:sp>
        <p:nvSpPr>
          <p:cNvPr id="3" name="Content Placeholder 2"/>
          <p:cNvSpPr>
            <a:spLocks noGrp="1"/>
          </p:cNvSpPr>
          <p:nvPr>
            <p:ph idx="1"/>
          </p:nvPr>
        </p:nvSpPr>
        <p:spPr>
          <a:xfrm>
            <a:off x="116733" y="1286197"/>
            <a:ext cx="6652202" cy="5102727"/>
          </a:xfrm>
        </p:spPr>
        <p:txBody>
          <a:bodyPr>
            <a:normAutofit/>
          </a:bodyPr>
          <a:lstStyle/>
          <a:p>
            <a:pPr lvl="1">
              <a:buFont typeface="Wingdings" panose="05000000000000000000" pitchFamily="2" charset="2"/>
              <a:buChar char="§"/>
            </a:pPr>
            <a:r>
              <a:rPr lang="en-US" dirty="0"/>
              <a:t>My perspective on organizational change</a:t>
            </a:r>
          </a:p>
          <a:p>
            <a:pPr lvl="1">
              <a:buFont typeface="Wingdings" panose="05000000000000000000" pitchFamily="2" charset="2"/>
              <a:buChar char="§"/>
            </a:pPr>
            <a:r>
              <a:rPr lang="en-US" dirty="0"/>
              <a:t>Inclusive process—this isn’t “my” organization, it’s “our” organization.</a:t>
            </a:r>
          </a:p>
          <a:p>
            <a:pPr lvl="1">
              <a:buFont typeface="Wingdings" panose="05000000000000000000" pitchFamily="2" charset="2"/>
              <a:buChar char="§"/>
            </a:pPr>
            <a:r>
              <a:rPr lang="en-US" dirty="0"/>
              <a:t>We are a different organization then when I even arrived 17 months ago</a:t>
            </a:r>
          </a:p>
          <a:p>
            <a:pPr lvl="1">
              <a:buFont typeface="Wingdings" panose="05000000000000000000" pitchFamily="2" charset="2"/>
              <a:buChar char="§"/>
            </a:pPr>
            <a:r>
              <a:rPr lang="en-US" dirty="0"/>
              <a:t>We need to represent everyone</a:t>
            </a:r>
          </a:p>
          <a:p>
            <a:pPr lvl="1">
              <a:buFont typeface="Wingdings" panose="05000000000000000000" pitchFamily="2" charset="2"/>
              <a:buChar char="§"/>
            </a:pPr>
            <a:r>
              <a:rPr lang="en-US" dirty="0"/>
              <a:t>By no means am I critical of previous leaders, they had different priorities and led Extension at different times</a:t>
            </a:r>
          </a:p>
          <a:p>
            <a:pPr lvl="1">
              <a:buFont typeface="Wingdings" panose="05000000000000000000" pitchFamily="2" charset="2"/>
              <a:buChar char="§"/>
            </a:pPr>
            <a:r>
              <a:rPr lang="en-US" dirty="0"/>
              <a:t>One of the reasons I was hired was to make changes, to help Extension think about the future and to “not do things the way they’ve always been done”.</a:t>
            </a:r>
          </a:p>
        </p:txBody>
      </p:sp>
      <p:pic>
        <p:nvPicPr>
          <p:cNvPr id="4" name="Picture 3"/>
          <p:cNvPicPr>
            <a:picLocks noChangeAspect="1"/>
          </p:cNvPicPr>
          <p:nvPr/>
        </p:nvPicPr>
        <p:blipFill>
          <a:blip r:embed="rId2"/>
          <a:stretch>
            <a:fillRect/>
          </a:stretch>
        </p:blipFill>
        <p:spPr>
          <a:xfrm>
            <a:off x="7980217" y="544286"/>
            <a:ext cx="3847357" cy="4964332"/>
          </a:xfrm>
          <a:prstGeom prst="rect">
            <a:avLst/>
          </a:prstGeom>
        </p:spPr>
      </p:pic>
    </p:spTree>
    <p:extLst>
      <p:ext uri="{BB962C8B-B14F-4D97-AF65-F5344CB8AC3E}">
        <p14:creationId xmlns:p14="http://schemas.microsoft.com/office/powerpoint/2010/main" val="1302221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431" y="210746"/>
            <a:ext cx="10515600" cy="1325563"/>
          </a:xfrm>
        </p:spPr>
        <p:txBody>
          <a:bodyPr/>
          <a:lstStyle/>
          <a:p>
            <a:r>
              <a:rPr lang="en-US" b="1" dirty="0"/>
              <a:t>So what does this mean?</a:t>
            </a:r>
          </a:p>
        </p:txBody>
      </p:sp>
      <p:sp>
        <p:nvSpPr>
          <p:cNvPr id="5" name="Content Placeholder 4"/>
          <p:cNvSpPr>
            <a:spLocks noGrp="1"/>
          </p:cNvSpPr>
          <p:nvPr>
            <p:ph sz="half" idx="1"/>
          </p:nvPr>
        </p:nvSpPr>
        <p:spPr>
          <a:xfrm>
            <a:off x="410689" y="1267485"/>
            <a:ext cx="5181600" cy="4351338"/>
          </a:xfrm>
        </p:spPr>
        <p:txBody>
          <a:bodyPr>
            <a:normAutofit fontScale="92500" lnSpcReduction="20000"/>
          </a:bodyPr>
          <a:lstStyle/>
          <a:p>
            <a:r>
              <a:rPr lang="en-US" dirty="0"/>
              <a:t>My “purview” (scope of influence)</a:t>
            </a:r>
          </a:p>
          <a:p>
            <a:pPr lvl="1"/>
            <a:r>
              <a:rPr lang="en-US" dirty="0"/>
              <a:t>The team that I have around me who exemplifies:</a:t>
            </a:r>
          </a:p>
          <a:p>
            <a:pPr lvl="2"/>
            <a:r>
              <a:rPr lang="en-US" dirty="0"/>
              <a:t>Trust</a:t>
            </a:r>
          </a:p>
          <a:p>
            <a:pPr lvl="2"/>
            <a:r>
              <a:rPr lang="en-US" dirty="0"/>
              <a:t>Responsibility</a:t>
            </a:r>
          </a:p>
          <a:p>
            <a:pPr lvl="2"/>
            <a:r>
              <a:rPr lang="en-US" dirty="0"/>
              <a:t>Transparency</a:t>
            </a:r>
          </a:p>
          <a:p>
            <a:pPr lvl="2"/>
            <a:r>
              <a:rPr lang="en-US" dirty="0"/>
              <a:t>New ways of thinking</a:t>
            </a:r>
          </a:p>
          <a:p>
            <a:pPr lvl="3"/>
            <a:r>
              <a:rPr lang="en-US" dirty="0"/>
              <a:t>Growth mindset</a:t>
            </a:r>
          </a:p>
          <a:p>
            <a:pPr lvl="2"/>
            <a:r>
              <a:rPr lang="en-US" dirty="0"/>
              <a:t>Leadership</a:t>
            </a:r>
          </a:p>
          <a:p>
            <a:pPr lvl="3"/>
            <a:r>
              <a:rPr lang="en-US" dirty="0"/>
              <a:t>Vision</a:t>
            </a:r>
          </a:p>
          <a:p>
            <a:pPr lvl="3"/>
            <a:r>
              <a:rPr lang="en-US" dirty="0"/>
              <a:t>Ability to inspire others</a:t>
            </a:r>
          </a:p>
          <a:p>
            <a:pPr lvl="3"/>
            <a:r>
              <a:rPr lang="en-US" dirty="0"/>
              <a:t>Communication</a:t>
            </a:r>
          </a:p>
          <a:p>
            <a:pPr lvl="2"/>
            <a:endParaRPr lang="en-US" dirty="0"/>
          </a:p>
        </p:txBody>
      </p:sp>
      <p:sp>
        <p:nvSpPr>
          <p:cNvPr id="6" name="Content Placeholder 5"/>
          <p:cNvSpPr>
            <a:spLocks noGrp="1"/>
          </p:cNvSpPr>
          <p:nvPr>
            <p:ph sz="half" idx="2"/>
          </p:nvPr>
        </p:nvSpPr>
        <p:spPr>
          <a:xfrm>
            <a:off x="6012873" y="1267485"/>
            <a:ext cx="5655623" cy="4351338"/>
          </a:xfrm>
        </p:spPr>
        <p:txBody>
          <a:bodyPr>
            <a:normAutofit fontScale="92500" lnSpcReduction="20000"/>
          </a:bodyPr>
          <a:lstStyle/>
          <a:p>
            <a:r>
              <a:rPr lang="en-US" dirty="0"/>
              <a:t>Our “purview”</a:t>
            </a:r>
          </a:p>
          <a:p>
            <a:pPr lvl="1"/>
            <a:r>
              <a:rPr lang="en-US" dirty="0"/>
              <a:t>What is our “why”? (November 2019)</a:t>
            </a:r>
          </a:p>
          <a:p>
            <a:pPr lvl="1"/>
            <a:r>
              <a:rPr lang="en-US" dirty="0"/>
              <a:t>How do we accomplish our “why”?</a:t>
            </a:r>
          </a:p>
          <a:p>
            <a:pPr lvl="2">
              <a:buFont typeface="Wingdings" panose="05000000000000000000" pitchFamily="2" charset="2"/>
              <a:buChar char="Ø"/>
            </a:pPr>
            <a:r>
              <a:rPr lang="en-US" dirty="0"/>
              <a:t>The </a:t>
            </a:r>
            <a:r>
              <a:rPr lang="en-US" b="1" u="sng" dirty="0"/>
              <a:t>future </a:t>
            </a:r>
          </a:p>
          <a:p>
            <a:pPr lvl="3">
              <a:buFont typeface="Wingdings" panose="05000000000000000000" pitchFamily="2" charset="2"/>
              <a:buChar char="Ø"/>
            </a:pPr>
            <a:r>
              <a:rPr lang="en-US" dirty="0"/>
              <a:t>on-line programming</a:t>
            </a:r>
          </a:p>
          <a:p>
            <a:pPr lvl="3">
              <a:buFont typeface="Wingdings" panose="05000000000000000000" pitchFamily="2" charset="2"/>
              <a:buChar char="Ø"/>
            </a:pPr>
            <a:r>
              <a:rPr lang="en-US" dirty="0"/>
              <a:t>Revenue generation</a:t>
            </a:r>
          </a:p>
          <a:p>
            <a:pPr lvl="2">
              <a:buFont typeface="Wingdings" panose="05000000000000000000" pitchFamily="2" charset="2"/>
              <a:buChar char="Ø"/>
            </a:pPr>
            <a:r>
              <a:rPr lang="en-US" b="1" u="sng" dirty="0"/>
              <a:t>Collaboration</a:t>
            </a:r>
          </a:p>
          <a:p>
            <a:pPr lvl="3">
              <a:buFont typeface="Wingdings" panose="05000000000000000000" pitchFamily="2" charset="2"/>
              <a:buChar char="Ø"/>
            </a:pPr>
            <a:r>
              <a:rPr lang="en-US" dirty="0"/>
              <a:t>Identifying our program areas and working collaboratively across both these areas and county boundaries</a:t>
            </a:r>
          </a:p>
          <a:p>
            <a:pPr lvl="2">
              <a:buFont typeface="Wingdings" panose="05000000000000000000" pitchFamily="2" charset="2"/>
              <a:buChar char="Ø"/>
            </a:pPr>
            <a:r>
              <a:rPr lang="en-US" b="1" u="sng" dirty="0"/>
              <a:t>Communications &amp; Marketing Extension</a:t>
            </a:r>
          </a:p>
          <a:p>
            <a:pPr lvl="2">
              <a:buFont typeface="Wingdings" panose="05000000000000000000" pitchFamily="2" charset="2"/>
              <a:buChar char="Ø"/>
            </a:pPr>
            <a:r>
              <a:rPr lang="en-US" b="1" u="sng" dirty="0"/>
              <a:t>Internal Operations (How we work?)</a:t>
            </a:r>
          </a:p>
          <a:p>
            <a:pPr lvl="3">
              <a:buFont typeface="Wingdings" panose="05000000000000000000" pitchFamily="2" charset="2"/>
              <a:buChar char="Ø"/>
            </a:pPr>
            <a:r>
              <a:rPr lang="en-US" dirty="0"/>
              <a:t>Share staff; greater Extension/Campus connections; regional teams</a:t>
            </a:r>
          </a:p>
          <a:p>
            <a:pPr lvl="3">
              <a:buFont typeface="Wingdings" panose="05000000000000000000" pitchFamily="2" charset="2"/>
              <a:buChar char="Ø"/>
            </a:pPr>
            <a:r>
              <a:rPr lang="en-US" dirty="0"/>
              <a:t>Policy around working remotely?</a:t>
            </a:r>
          </a:p>
          <a:p>
            <a:pPr lvl="3">
              <a:buFont typeface="Wingdings" panose="05000000000000000000" pitchFamily="2" charset="2"/>
              <a:buChar char="Ø"/>
            </a:pPr>
            <a:r>
              <a:rPr lang="en-US" dirty="0"/>
              <a:t>County coordination</a:t>
            </a:r>
          </a:p>
          <a:p>
            <a:pPr lvl="3">
              <a:buFont typeface="Wingdings" panose="05000000000000000000" pitchFamily="2" charset="2"/>
              <a:buChar char="Ø"/>
            </a:pPr>
            <a:endParaRPr lang="en-US" dirty="0"/>
          </a:p>
          <a:p>
            <a:pPr lvl="2">
              <a:buFont typeface="Wingdings" panose="05000000000000000000" pitchFamily="2" charset="2"/>
              <a:buChar char="Ø"/>
            </a:pPr>
            <a:endParaRPr lang="en-US" dirty="0"/>
          </a:p>
          <a:p>
            <a:pPr lvl="2">
              <a:buFont typeface="Wingdings" panose="05000000000000000000" pitchFamily="2" charset="2"/>
              <a:buChar char="Ø"/>
            </a:pPr>
            <a:endParaRPr lang="en-US" dirty="0"/>
          </a:p>
          <a:p>
            <a:pPr lvl="1">
              <a:buFont typeface="Wingdings" panose="05000000000000000000" pitchFamily="2" charset="2"/>
              <a:buChar char="Ø"/>
            </a:pPr>
            <a:endParaRPr lang="en-US" dirty="0"/>
          </a:p>
        </p:txBody>
      </p:sp>
      <p:pic>
        <p:nvPicPr>
          <p:cNvPr id="7" name="Picture 6"/>
          <p:cNvPicPr>
            <a:picLocks noChangeAspect="1"/>
          </p:cNvPicPr>
          <p:nvPr/>
        </p:nvPicPr>
        <p:blipFill>
          <a:blip r:embed="rId2"/>
          <a:stretch>
            <a:fillRect/>
          </a:stretch>
        </p:blipFill>
        <p:spPr>
          <a:xfrm>
            <a:off x="951781" y="4986366"/>
            <a:ext cx="5182049" cy="1871634"/>
          </a:xfrm>
          <a:prstGeom prst="rect">
            <a:avLst/>
          </a:prstGeom>
        </p:spPr>
      </p:pic>
    </p:spTree>
    <p:extLst>
      <p:ext uri="{BB962C8B-B14F-4D97-AF65-F5344CB8AC3E}">
        <p14:creationId xmlns:p14="http://schemas.microsoft.com/office/powerpoint/2010/main" val="4083191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Next Steps….</a:t>
            </a:r>
          </a:p>
        </p:txBody>
      </p:sp>
      <p:sp>
        <p:nvSpPr>
          <p:cNvPr id="6" name="Content Placeholder 5"/>
          <p:cNvSpPr>
            <a:spLocks noGrp="1"/>
          </p:cNvSpPr>
          <p:nvPr>
            <p:ph sz="half" idx="1"/>
          </p:nvPr>
        </p:nvSpPr>
        <p:spPr>
          <a:xfrm>
            <a:off x="6621483" y="1696214"/>
            <a:ext cx="5181600" cy="4351338"/>
          </a:xfrm>
        </p:spPr>
        <p:txBody>
          <a:bodyPr>
            <a:normAutofit lnSpcReduction="10000"/>
          </a:bodyPr>
          <a:lstStyle/>
          <a:p>
            <a:r>
              <a:rPr lang="en-US" dirty="0"/>
              <a:t>February – final reports/recommendations will be due to me</a:t>
            </a:r>
          </a:p>
          <a:p>
            <a:r>
              <a:rPr lang="en-US" dirty="0"/>
              <a:t>UMaine Virtual All Staff Conference March 16</a:t>
            </a:r>
            <a:r>
              <a:rPr lang="en-US" baseline="30000" dirty="0"/>
              <a:t>th</a:t>
            </a:r>
            <a:r>
              <a:rPr lang="en-US" dirty="0"/>
              <a:t>-18</a:t>
            </a:r>
            <a:r>
              <a:rPr lang="en-US" baseline="30000" dirty="0"/>
              <a:t>th</a:t>
            </a:r>
            <a:endParaRPr lang="en-US" dirty="0"/>
          </a:p>
          <a:p>
            <a:pPr lvl="1"/>
            <a:r>
              <a:rPr lang="en-US" dirty="0"/>
              <a:t>May have an outside facilitator lead the discussion of the future</a:t>
            </a:r>
          </a:p>
          <a:p>
            <a:pPr lvl="2"/>
            <a:r>
              <a:rPr lang="en-US" dirty="0"/>
              <a:t>Working groups will have a chance to share their recommendations with the whole organization</a:t>
            </a:r>
          </a:p>
          <a:p>
            <a:pPr lvl="2"/>
            <a:r>
              <a:rPr lang="en-US" dirty="0"/>
              <a:t>Participants will provide feedback and recommendations</a:t>
            </a:r>
          </a:p>
        </p:txBody>
      </p:sp>
      <p:sp>
        <p:nvSpPr>
          <p:cNvPr id="9" name="Content Placeholder 8"/>
          <p:cNvSpPr>
            <a:spLocks noGrp="1"/>
          </p:cNvSpPr>
          <p:nvPr>
            <p:ph sz="half" idx="2"/>
          </p:nvPr>
        </p:nvSpPr>
        <p:spPr>
          <a:xfrm>
            <a:off x="838200" y="1696214"/>
            <a:ext cx="5181600" cy="4351338"/>
          </a:xfrm>
        </p:spPr>
        <p:txBody>
          <a:bodyPr>
            <a:normAutofit lnSpcReduction="10000"/>
          </a:bodyPr>
          <a:lstStyle/>
          <a:p>
            <a:r>
              <a:rPr lang="en-US" dirty="0"/>
              <a:t>Formalize 5 working groups</a:t>
            </a:r>
          </a:p>
          <a:p>
            <a:pPr lvl="1"/>
            <a:r>
              <a:rPr lang="en-US" dirty="0"/>
              <a:t>Each working group will have a chair/leader</a:t>
            </a:r>
          </a:p>
          <a:p>
            <a:r>
              <a:rPr lang="en-US" dirty="0"/>
              <a:t>Ask for volunteers to serve as chair/leaders and as members</a:t>
            </a:r>
          </a:p>
          <a:p>
            <a:r>
              <a:rPr lang="en-US" dirty="0"/>
              <a:t>Working groups will meet from October – January</a:t>
            </a:r>
          </a:p>
          <a:p>
            <a:pPr lvl="1"/>
            <a:r>
              <a:rPr lang="en-US" dirty="0"/>
              <a:t>They can collect additional data through surveys, focus groups, etc.</a:t>
            </a:r>
          </a:p>
          <a:p>
            <a:r>
              <a:rPr lang="en-US" dirty="0"/>
              <a:t>My new administrative team will be in place in December</a:t>
            </a:r>
          </a:p>
        </p:txBody>
      </p:sp>
    </p:spTree>
    <p:extLst>
      <p:ext uri="{BB962C8B-B14F-4D97-AF65-F5344CB8AC3E}">
        <p14:creationId xmlns:p14="http://schemas.microsoft.com/office/powerpoint/2010/main" val="1613086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And then we implement…</a:t>
            </a:r>
          </a:p>
        </p:txBody>
      </p:sp>
      <p:pic>
        <p:nvPicPr>
          <p:cNvPr id="6" name="Content Placeholder 5"/>
          <p:cNvPicPr>
            <a:picLocks noGrp="1" noChangeAspect="1"/>
          </p:cNvPicPr>
          <p:nvPr>
            <p:ph idx="1"/>
          </p:nvPr>
        </p:nvPicPr>
        <p:blipFill>
          <a:blip r:embed="rId2"/>
          <a:stretch>
            <a:fillRect/>
          </a:stretch>
        </p:blipFill>
        <p:spPr>
          <a:xfrm>
            <a:off x="4168239" y="1690688"/>
            <a:ext cx="4274869" cy="3876364"/>
          </a:xfrm>
          <a:prstGeom prst="rect">
            <a:avLst/>
          </a:prstGeom>
        </p:spPr>
      </p:pic>
    </p:spTree>
    <p:extLst>
      <p:ext uri="{BB962C8B-B14F-4D97-AF65-F5344CB8AC3E}">
        <p14:creationId xmlns:p14="http://schemas.microsoft.com/office/powerpoint/2010/main" val="3945889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185" y="124056"/>
            <a:ext cx="10515600" cy="1325563"/>
          </a:xfrm>
        </p:spPr>
        <p:txBody>
          <a:bodyPr/>
          <a:lstStyle/>
          <a:p>
            <a:r>
              <a:rPr lang="en-US" b="1" dirty="0"/>
              <a:t>See you on November 2</a:t>
            </a:r>
            <a:r>
              <a:rPr lang="en-US" b="1" baseline="30000" dirty="0"/>
              <a:t>nd</a:t>
            </a:r>
            <a:r>
              <a:rPr lang="en-US" b="1" dirty="0"/>
              <a:t> </a:t>
            </a:r>
          </a:p>
        </p:txBody>
      </p:sp>
      <p:sp>
        <p:nvSpPr>
          <p:cNvPr id="2" name="Content Placeholder 1"/>
          <p:cNvSpPr>
            <a:spLocks noGrp="1"/>
          </p:cNvSpPr>
          <p:nvPr>
            <p:ph idx="1"/>
          </p:nvPr>
        </p:nvSpPr>
        <p:spPr>
          <a:xfrm>
            <a:off x="6531428" y="1094105"/>
            <a:ext cx="4940136" cy="4351338"/>
          </a:xfrm>
        </p:spPr>
        <p:txBody>
          <a:bodyPr>
            <a:normAutofit/>
          </a:bodyPr>
          <a:lstStyle/>
          <a:p>
            <a:pPr marL="0" indent="0">
              <a:buNone/>
            </a:pPr>
            <a:r>
              <a:rPr lang="en-US" sz="3600" i="1" dirty="0"/>
              <a:t>“Leadership is not about being in charge.</a:t>
            </a:r>
          </a:p>
          <a:p>
            <a:pPr marL="0" indent="0">
              <a:buNone/>
            </a:pPr>
            <a:r>
              <a:rPr lang="en-US" sz="3600" i="1" dirty="0"/>
              <a:t>Leadership is about taking care of those in your charge.”</a:t>
            </a:r>
            <a:r>
              <a:rPr lang="en-US" dirty="0"/>
              <a:t>										-</a:t>
            </a:r>
            <a:r>
              <a:rPr lang="en-US" i="1" dirty="0"/>
              <a:t>Simon Sinek</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203" y="1259133"/>
            <a:ext cx="5361708" cy="4021281"/>
          </a:xfrm>
          <a:prstGeom prst="rect">
            <a:avLst/>
          </a:prstGeom>
        </p:spPr>
      </p:pic>
    </p:spTree>
    <p:extLst>
      <p:ext uri="{BB962C8B-B14F-4D97-AF65-F5344CB8AC3E}">
        <p14:creationId xmlns:p14="http://schemas.microsoft.com/office/powerpoint/2010/main" val="4290480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DBDA04-055D-41A1-A179-3168E81EB376}"/>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Today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6CF23C1-5701-42C7-A127-4284B495F57B}"/>
              </a:ext>
            </a:extLst>
          </p:cNvPr>
          <p:cNvSpPr>
            <a:spLocks noGrp="1"/>
          </p:cNvSpPr>
          <p:nvPr>
            <p:ph idx="1"/>
          </p:nvPr>
        </p:nvSpPr>
        <p:spPr>
          <a:xfrm>
            <a:off x="4976031" y="963877"/>
            <a:ext cx="6377769" cy="4930246"/>
          </a:xfrm>
        </p:spPr>
        <p:txBody>
          <a:bodyPr anchor="ctr">
            <a:normAutofit/>
          </a:bodyPr>
          <a:lstStyle/>
          <a:p>
            <a:r>
              <a:rPr lang="en-US" dirty="0"/>
              <a:t>National 4-H Week</a:t>
            </a:r>
          </a:p>
          <a:p>
            <a:r>
              <a:rPr lang="en-US" dirty="0"/>
              <a:t>FYIs </a:t>
            </a:r>
          </a:p>
          <a:p>
            <a:r>
              <a:rPr lang="en-US" dirty="0"/>
              <a:t>COVID updates</a:t>
            </a:r>
          </a:p>
          <a:p>
            <a:r>
              <a:rPr lang="en-US" dirty="0"/>
              <a:t>Reporting</a:t>
            </a:r>
          </a:p>
          <a:p>
            <a:r>
              <a:rPr lang="en-US" dirty="0"/>
              <a:t>September</a:t>
            </a:r>
          </a:p>
          <a:p>
            <a:r>
              <a:rPr lang="en-US" dirty="0"/>
              <a:t>October</a:t>
            </a:r>
          </a:p>
          <a:p>
            <a:r>
              <a:rPr lang="en-US" dirty="0"/>
              <a:t>Organizational Survey and Changes</a:t>
            </a:r>
          </a:p>
        </p:txBody>
      </p:sp>
    </p:spTree>
    <p:extLst>
      <p:ext uri="{BB962C8B-B14F-4D97-AF65-F5344CB8AC3E}">
        <p14:creationId xmlns:p14="http://schemas.microsoft.com/office/powerpoint/2010/main" val="2466880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rot="5400000">
            <a:off x="663591" y="3420978"/>
            <a:ext cx="3845986" cy="2884489"/>
          </a:xfr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7545589" y="1274214"/>
            <a:ext cx="4607559" cy="3455669"/>
          </a:xfrm>
          <a:prstGeom prst="rect">
            <a:avLst/>
          </a:prstGeom>
        </p:spPr>
      </p:pic>
      <p:pic>
        <p:nvPicPr>
          <p:cNvPr id="10" name="Picture 9"/>
          <p:cNvPicPr>
            <a:picLocks noChangeAspect="1"/>
          </p:cNvPicPr>
          <p:nvPr/>
        </p:nvPicPr>
        <p:blipFill>
          <a:blip r:embed="rId5"/>
          <a:stretch>
            <a:fillRect/>
          </a:stretch>
        </p:blipFill>
        <p:spPr>
          <a:xfrm>
            <a:off x="606829" y="171361"/>
            <a:ext cx="6399613" cy="263734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5400000">
            <a:off x="4119485" y="3331025"/>
            <a:ext cx="3735120" cy="2801340"/>
          </a:xfrm>
          <a:prstGeom prst="rect">
            <a:avLst/>
          </a:prstGeom>
        </p:spPr>
      </p:pic>
    </p:spTree>
    <p:extLst>
      <p:ext uri="{BB962C8B-B14F-4D97-AF65-F5344CB8AC3E}">
        <p14:creationId xmlns:p14="http://schemas.microsoft.com/office/powerpoint/2010/main" val="2861976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F29ED4-6EC4-4120-B822-FBAB3976510F}"/>
              </a:ext>
            </a:extLst>
          </p:cNvPr>
          <p:cNvSpPr>
            <a:spLocks noGrp="1"/>
          </p:cNvSpPr>
          <p:nvPr>
            <p:ph type="title"/>
          </p:nvPr>
        </p:nvSpPr>
        <p:spPr>
          <a:xfrm>
            <a:off x="838200" y="963877"/>
            <a:ext cx="3494362" cy="4930246"/>
          </a:xfrm>
        </p:spPr>
        <p:txBody>
          <a:bodyPr>
            <a:normAutofit/>
          </a:bodyPr>
          <a:lstStyle/>
          <a:p>
            <a:pPr algn="ctr"/>
            <a:r>
              <a:rPr lang="en-US" sz="4800" b="1" dirty="0">
                <a:solidFill>
                  <a:schemeClr val="accent1"/>
                </a:solidFill>
              </a:rPr>
              <a:t>FYIs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88D029-C212-49A2-B966-723F327EBDB4}"/>
              </a:ext>
            </a:extLst>
          </p:cNvPr>
          <p:cNvSpPr>
            <a:spLocks noGrp="1"/>
          </p:cNvSpPr>
          <p:nvPr>
            <p:ph idx="1"/>
          </p:nvPr>
        </p:nvSpPr>
        <p:spPr>
          <a:xfrm>
            <a:off x="4912614" y="589804"/>
            <a:ext cx="6377769" cy="4930246"/>
          </a:xfrm>
        </p:spPr>
        <p:txBody>
          <a:bodyPr anchor="ctr">
            <a:normAutofit/>
          </a:bodyPr>
          <a:lstStyle/>
          <a:p>
            <a:pPr>
              <a:buFont typeface="Wingdings" panose="05000000000000000000" pitchFamily="2" charset="2"/>
              <a:buChar char="ü"/>
            </a:pPr>
            <a:r>
              <a:rPr lang="en-US" dirty="0"/>
              <a:t>There’s still time to join a book discussion!</a:t>
            </a:r>
          </a:p>
          <a:p>
            <a:pPr>
              <a:buFont typeface="Wingdings" panose="05000000000000000000" pitchFamily="2" charset="2"/>
              <a:buChar char="ü"/>
            </a:pPr>
            <a:r>
              <a:rPr lang="en-US" dirty="0"/>
              <a:t>$500 “add pay” for online programming</a:t>
            </a:r>
          </a:p>
          <a:p>
            <a:pPr>
              <a:buFont typeface="Wingdings" panose="05000000000000000000" pitchFamily="2" charset="2"/>
              <a:buChar char="ü"/>
            </a:pPr>
            <a:r>
              <a:rPr lang="en-US" dirty="0"/>
              <a:t>New PARS system</a:t>
            </a:r>
          </a:p>
          <a:p>
            <a:pPr>
              <a:buFont typeface="Wingdings" panose="05000000000000000000" pitchFamily="2" charset="2"/>
              <a:buChar char="ü"/>
            </a:pPr>
            <a:r>
              <a:rPr lang="en-US" dirty="0"/>
              <a:t>Grant assistance through ORD</a:t>
            </a:r>
          </a:p>
        </p:txBody>
      </p:sp>
    </p:spTree>
    <p:extLst>
      <p:ext uri="{BB962C8B-B14F-4D97-AF65-F5344CB8AC3E}">
        <p14:creationId xmlns:p14="http://schemas.microsoft.com/office/powerpoint/2010/main" val="457199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COVID-19 Photo Protocols:</a:t>
            </a:r>
          </a:p>
        </p:txBody>
      </p:sp>
      <p:sp>
        <p:nvSpPr>
          <p:cNvPr id="9" name="Content Placeholder 8"/>
          <p:cNvSpPr>
            <a:spLocks noGrp="1"/>
          </p:cNvSpPr>
          <p:nvPr>
            <p:ph sz="half" idx="1"/>
          </p:nvPr>
        </p:nvSpPr>
        <p:spPr>
          <a:xfrm>
            <a:off x="914400" y="1559617"/>
            <a:ext cx="6517178" cy="5198629"/>
          </a:xfrm>
        </p:spPr>
        <p:txBody>
          <a:bodyPr>
            <a:normAutofit fontScale="40000" lnSpcReduction="20000"/>
          </a:bodyPr>
          <a:lstStyle/>
          <a:p>
            <a:r>
              <a:rPr lang="en-US" sz="4000" dirty="0"/>
              <a:t>For photos, all Extension materials created for the public and/or our volunteers need to comply with the current photo guidelines. </a:t>
            </a:r>
            <a:r>
              <a:rPr lang="en-US" sz="4000" b="1" dirty="0"/>
              <a:t>If it's impossible to source photos that show people with masks, this disclaimer is used:</a:t>
            </a:r>
          </a:p>
          <a:p>
            <a:pPr marL="0" indent="0">
              <a:buNone/>
            </a:pPr>
            <a:r>
              <a:rPr lang="en-US" sz="4000" i="1" dirty="0"/>
              <a:t>	Photographs of people not wearing masks were taken prior to the 	coronavirus pandemic. The University of Maine and University of 	Maine at </a:t>
            </a:r>
            <a:r>
              <a:rPr lang="en-US" sz="4000" i="1" dirty="0" err="1"/>
              <a:t>Machias</a:t>
            </a:r>
            <a:r>
              <a:rPr lang="en-US" sz="4000" i="1" dirty="0"/>
              <a:t> follow federal and state Centers for Disease 	Control and Prevention health and safety guidance, which 	currently includes social distancing and use of face coverings.</a:t>
            </a:r>
          </a:p>
          <a:p>
            <a:r>
              <a:rPr lang="en-US" sz="4000" dirty="0"/>
              <a:t>Photos of youth and adults, even when alone and/or outdoors, should show individuals masked, per Margaret Nagle (UMaine Communications). </a:t>
            </a:r>
          </a:p>
          <a:p>
            <a:r>
              <a:rPr lang="en-US" sz="4000" dirty="0"/>
              <a:t>The language in the disclaimer can be revised to say 'The University of Maine and..., including UMaine Extension, follow federal...' if you think that works better for viewers.</a:t>
            </a:r>
          </a:p>
          <a:p>
            <a:r>
              <a:rPr lang="en-US" sz="4000" dirty="0"/>
              <a:t>There will be a folder “COVID appropriate photos” (in Master Media)</a:t>
            </a:r>
          </a:p>
          <a:p>
            <a:r>
              <a:rPr lang="en-US" sz="4000" dirty="0"/>
              <a:t>Plugged In has been updated, “Photos and Copyright:  What You Need to Know”</a:t>
            </a:r>
          </a:p>
          <a:p>
            <a:r>
              <a:rPr lang="en-US" sz="4000" dirty="0"/>
              <a:t>Please reach out to the Communications &amp; Marketing Team with any questions!</a:t>
            </a:r>
          </a:p>
          <a:p>
            <a:pPr marL="0" indent="0">
              <a:buNone/>
            </a:pPr>
            <a:endParaRPr lang="en-US" dirty="0"/>
          </a:p>
          <a:p>
            <a:pPr marL="0" indent="0">
              <a:buNone/>
            </a:pPr>
            <a:br>
              <a:rPr lang="en-US" dirty="0"/>
            </a:br>
            <a:endParaRPr lang="en-US" dirty="0"/>
          </a:p>
          <a:p>
            <a:pPr marL="0" indent="0">
              <a:buNone/>
            </a:pPr>
            <a:br>
              <a:rPr lang="en-US" dirty="0"/>
            </a:br>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rot="5400000">
            <a:off x="7544991" y="1064643"/>
            <a:ext cx="4352925" cy="3264693"/>
          </a:xfrm>
        </p:spPr>
      </p:pic>
    </p:spTree>
    <p:extLst>
      <p:ext uri="{BB962C8B-B14F-4D97-AF65-F5344CB8AC3E}">
        <p14:creationId xmlns:p14="http://schemas.microsoft.com/office/powerpoint/2010/main" val="3821312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688" y="317624"/>
            <a:ext cx="10515600" cy="1325563"/>
          </a:xfrm>
        </p:spPr>
        <p:txBody>
          <a:bodyPr/>
          <a:lstStyle/>
          <a:p>
            <a:r>
              <a:rPr lang="en-US" b="1" dirty="0"/>
              <a:t>Other COVID updates:</a:t>
            </a:r>
          </a:p>
        </p:txBody>
      </p:sp>
      <p:sp>
        <p:nvSpPr>
          <p:cNvPr id="3" name="Content Placeholder 2"/>
          <p:cNvSpPr>
            <a:spLocks noGrp="1"/>
          </p:cNvSpPr>
          <p:nvPr>
            <p:ph sz="half" idx="1"/>
          </p:nvPr>
        </p:nvSpPr>
        <p:spPr>
          <a:xfrm>
            <a:off x="695696" y="1643187"/>
            <a:ext cx="5181600" cy="4351338"/>
          </a:xfrm>
        </p:spPr>
        <p:txBody>
          <a:bodyPr/>
          <a:lstStyle/>
          <a:p>
            <a:r>
              <a:rPr lang="en-US" dirty="0"/>
              <a:t>Programs</a:t>
            </a:r>
          </a:p>
          <a:p>
            <a:pPr lvl="1"/>
            <a:r>
              <a:rPr lang="en-US" dirty="0"/>
              <a:t>Virtual for larger programs</a:t>
            </a:r>
          </a:p>
          <a:p>
            <a:pPr lvl="1"/>
            <a:r>
              <a:rPr lang="en-US" dirty="0"/>
              <a:t>Increased size of youth programs</a:t>
            </a:r>
          </a:p>
          <a:p>
            <a:r>
              <a:rPr lang="en-US" dirty="0"/>
              <a:t>Testing</a:t>
            </a:r>
          </a:p>
          <a:p>
            <a:pPr lvl="1"/>
            <a:r>
              <a:rPr lang="en-US" dirty="0"/>
              <a:t>Phase 3 testing</a:t>
            </a:r>
          </a:p>
          <a:p>
            <a:pPr lvl="1"/>
            <a:r>
              <a:rPr lang="en-US" dirty="0"/>
              <a:t>Amplified testing</a:t>
            </a:r>
          </a:p>
          <a:p>
            <a:r>
              <a:rPr lang="en-US" dirty="0"/>
              <a:t>Offices going to all remote</a:t>
            </a:r>
          </a:p>
          <a:p>
            <a:pPr lvl="1"/>
            <a:r>
              <a:rPr lang="en-US" dirty="0"/>
              <a:t>York continues to be working remotely</a:t>
            </a:r>
          </a:p>
          <a:p>
            <a:pPr lvl="1"/>
            <a:r>
              <a:rPr lang="en-US" dirty="0"/>
              <a:t>Other offices are being monitored</a:t>
            </a:r>
          </a:p>
        </p:txBody>
      </p:sp>
      <p:sp>
        <p:nvSpPr>
          <p:cNvPr id="4" name="Content Placeholder 3"/>
          <p:cNvSpPr>
            <a:spLocks noGrp="1"/>
          </p:cNvSpPr>
          <p:nvPr>
            <p:ph sz="half" idx="2"/>
          </p:nvPr>
        </p:nvSpPr>
        <p:spPr>
          <a:xfrm>
            <a:off x="6162304" y="1643187"/>
            <a:ext cx="5181600" cy="4351338"/>
          </a:xfrm>
        </p:spPr>
        <p:txBody>
          <a:bodyPr/>
          <a:lstStyle/>
          <a:p>
            <a:r>
              <a:rPr lang="en-US" dirty="0"/>
              <a:t>Still limited in regards to travel</a:t>
            </a:r>
          </a:p>
          <a:p>
            <a:r>
              <a:rPr lang="en-US" dirty="0"/>
              <a:t>Still in a spending freeze</a:t>
            </a:r>
          </a:p>
          <a:p>
            <a:r>
              <a:rPr lang="en-US" dirty="0"/>
              <a:t>Still in a very limited hiring process</a:t>
            </a:r>
          </a:p>
        </p:txBody>
      </p:sp>
    </p:spTree>
    <p:extLst>
      <p:ext uri="{BB962C8B-B14F-4D97-AF65-F5344CB8AC3E}">
        <p14:creationId xmlns:p14="http://schemas.microsoft.com/office/powerpoint/2010/main" val="1602705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74" y="121625"/>
            <a:ext cx="10515600" cy="1325563"/>
          </a:xfrm>
        </p:spPr>
        <p:txBody>
          <a:bodyPr/>
          <a:lstStyle/>
          <a:p>
            <a:r>
              <a:rPr lang="en-US" b="1" dirty="0"/>
              <a:t>Green Screen DIY</a:t>
            </a:r>
          </a:p>
        </p:txBody>
      </p:sp>
      <p:sp>
        <p:nvSpPr>
          <p:cNvPr id="3" name="Content Placeholder 2"/>
          <p:cNvSpPr>
            <a:spLocks noGrp="1"/>
          </p:cNvSpPr>
          <p:nvPr>
            <p:ph sz="half" idx="1"/>
          </p:nvPr>
        </p:nvSpPr>
        <p:spPr>
          <a:xfrm>
            <a:off x="328674" y="1289442"/>
            <a:ext cx="5181600" cy="4351338"/>
          </a:xfrm>
        </p:spPr>
        <p:txBody>
          <a:bodyPr>
            <a:normAutofit fontScale="70000" lnSpcReduction="20000"/>
          </a:bodyPr>
          <a:lstStyle/>
          <a:p>
            <a:r>
              <a:rPr lang="en-US" dirty="0"/>
              <a:t>6 yards of green jersey knit type fabric from JoAnn. </a:t>
            </a:r>
          </a:p>
          <a:p>
            <a:pPr lvl="1"/>
            <a:r>
              <a:rPr lang="en-US" dirty="0"/>
              <a:t>Possibly use 1-1/2 yards per office. </a:t>
            </a:r>
          </a:p>
          <a:p>
            <a:pPr lvl="1"/>
            <a:r>
              <a:rPr lang="en-US" dirty="0"/>
              <a:t>Cost was $2.80/yard, they were having a sale.</a:t>
            </a:r>
          </a:p>
          <a:p>
            <a:r>
              <a:rPr lang="en-US" dirty="0"/>
              <a:t>Rope and a stapler (sewers could sew a channel for the rope)</a:t>
            </a:r>
          </a:p>
          <a:p>
            <a:r>
              <a:rPr lang="en-US" dirty="0"/>
              <a:t>Remember to raise your camera to eye level. </a:t>
            </a:r>
          </a:p>
          <a:p>
            <a:r>
              <a:rPr lang="en-US" dirty="0"/>
              <a:t>Secure the rope between two points behind you. A post or hanger on the wall or bookcase. You need to be at least 4 feet or less to the cloth.</a:t>
            </a:r>
          </a:p>
          <a:p>
            <a:r>
              <a:rPr lang="en-US" dirty="0"/>
              <a:t>Place the cloth over the top of the rope and secure with staples. </a:t>
            </a:r>
          </a:p>
          <a:p>
            <a:r>
              <a:rPr lang="en-US" dirty="0"/>
              <a:t>You are ready to use a virtual background.</a:t>
            </a:r>
          </a:p>
          <a:p>
            <a:r>
              <a:rPr lang="en-US" dirty="0"/>
              <a:t>Thank you Donna Coffin!</a:t>
            </a: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6636" y="3239229"/>
            <a:ext cx="3552085" cy="23308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5301713" y="3868872"/>
            <a:ext cx="3230088" cy="242256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5400000">
            <a:off x="5315774" y="511326"/>
            <a:ext cx="3117603" cy="233820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38877" y="121625"/>
            <a:ext cx="3847605" cy="2885704"/>
          </a:xfrm>
          <a:prstGeom prst="rect">
            <a:avLst/>
          </a:prstGeom>
        </p:spPr>
      </p:pic>
    </p:spTree>
    <p:extLst>
      <p:ext uri="{BB962C8B-B14F-4D97-AF65-F5344CB8AC3E}">
        <p14:creationId xmlns:p14="http://schemas.microsoft.com/office/powerpoint/2010/main" val="2040239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312" y="151369"/>
            <a:ext cx="10515600" cy="1325563"/>
          </a:xfrm>
        </p:spPr>
        <p:txBody>
          <a:bodyPr/>
          <a:lstStyle/>
          <a:p>
            <a:r>
              <a:rPr lang="en-US" b="1" dirty="0"/>
              <a:t>Annual MPRS Reporting</a:t>
            </a:r>
          </a:p>
        </p:txBody>
      </p:sp>
      <p:sp>
        <p:nvSpPr>
          <p:cNvPr id="3" name="Content Placeholder 2"/>
          <p:cNvSpPr>
            <a:spLocks noGrp="1"/>
          </p:cNvSpPr>
          <p:nvPr>
            <p:ph sz="half" idx="1"/>
          </p:nvPr>
        </p:nvSpPr>
        <p:spPr>
          <a:xfrm>
            <a:off x="731321" y="1338737"/>
            <a:ext cx="5538849" cy="4729554"/>
          </a:xfrm>
        </p:spPr>
        <p:txBody>
          <a:bodyPr>
            <a:normAutofit fontScale="92500" lnSpcReduction="10000"/>
          </a:bodyPr>
          <a:lstStyle/>
          <a:p>
            <a:r>
              <a:rPr lang="en-US" dirty="0"/>
              <a:t>November 13</a:t>
            </a:r>
            <a:r>
              <a:rPr lang="en-US" baseline="30000" dirty="0"/>
              <a:t>th</a:t>
            </a:r>
            <a:r>
              <a:rPr lang="en-US" dirty="0"/>
              <a:t> deadline!</a:t>
            </a:r>
          </a:p>
          <a:p>
            <a:r>
              <a:rPr lang="en-US" dirty="0"/>
              <a:t>FY20 (October 1, 2019 to September 30, 2020)</a:t>
            </a:r>
          </a:p>
          <a:p>
            <a:r>
              <a:rPr lang="en-US" dirty="0"/>
              <a:t>Cannot stress how important this is—especially this year!</a:t>
            </a:r>
          </a:p>
          <a:p>
            <a:r>
              <a:rPr lang="en-US" dirty="0"/>
              <a:t>PLEASE enter at least one quality impact statement that follows the 3 paragraph format (relevance, response and results)</a:t>
            </a:r>
          </a:p>
          <a:p>
            <a:r>
              <a:rPr lang="en-US" dirty="0"/>
              <a:t>Did I mention how important reporting is?? It will be both </a:t>
            </a:r>
            <a:r>
              <a:rPr lang="en-US" b="1" u="sng" dirty="0"/>
              <a:t>critical</a:t>
            </a:r>
            <a:r>
              <a:rPr lang="en-US" dirty="0"/>
              <a:t> and </a:t>
            </a:r>
            <a:r>
              <a:rPr lang="en-US" b="1" u="sng" dirty="0"/>
              <a:t>crucial </a:t>
            </a:r>
            <a:r>
              <a:rPr lang="en-US" dirty="0"/>
              <a:t>in telling our story and our need for increased resources.</a:t>
            </a:r>
          </a:p>
        </p:txBody>
      </p:sp>
      <p:pic>
        <p:nvPicPr>
          <p:cNvPr id="5" name="Content Placeholder 4"/>
          <p:cNvPicPr>
            <a:picLocks noGrp="1" noChangeAspect="1"/>
          </p:cNvPicPr>
          <p:nvPr>
            <p:ph sz="half" idx="2"/>
          </p:nvPr>
        </p:nvPicPr>
        <p:blipFill>
          <a:blip r:embed="rId2"/>
          <a:stretch>
            <a:fillRect/>
          </a:stretch>
        </p:blipFill>
        <p:spPr>
          <a:xfrm>
            <a:off x="7730836" y="1825625"/>
            <a:ext cx="2975511" cy="2975511"/>
          </a:xfrm>
          <a:prstGeom prst="rect">
            <a:avLst/>
          </a:prstGeom>
        </p:spPr>
      </p:pic>
    </p:spTree>
    <p:extLst>
      <p:ext uri="{BB962C8B-B14F-4D97-AF65-F5344CB8AC3E}">
        <p14:creationId xmlns:p14="http://schemas.microsoft.com/office/powerpoint/2010/main" val="845176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9FE1B-2EAC-41D5-B6AC-EF1533FC1724}"/>
              </a:ext>
            </a:extLst>
          </p:cNvPr>
          <p:cNvSpPr>
            <a:spLocks noGrp="1"/>
          </p:cNvSpPr>
          <p:nvPr>
            <p:ph type="title"/>
          </p:nvPr>
        </p:nvSpPr>
        <p:spPr>
          <a:xfrm>
            <a:off x="561180" y="149022"/>
            <a:ext cx="6586491" cy="1676603"/>
          </a:xfrm>
        </p:spPr>
        <p:txBody>
          <a:bodyPr vert="horz" lIns="91440" tIns="45720" rIns="91440" bIns="45720" rtlCol="0" anchor="ctr">
            <a:normAutofit/>
          </a:bodyPr>
          <a:lstStyle/>
          <a:p>
            <a:r>
              <a:rPr lang="en-US" sz="5400" b="1" dirty="0"/>
              <a:t>September</a:t>
            </a:r>
          </a:p>
        </p:txBody>
      </p:sp>
      <p:sp>
        <p:nvSpPr>
          <p:cNvPr id="3" name="Content Placeholder 2">
            <a:extLst>
              <a:ext uri="{FF2B5EF4-FFF2-40B4-BE49-F238E27FC236}">
                <a16:creationId xmlns:a16="http://schemas.microsoft.com/office/drawing/2014/main" id="{EB885E2F-E6E8-4183-92D2-8651088E642A}"/>
              </a:ext>
            </a:extLst>
          </p:cNvPr>
          <p:cNvSpPr>
            <a:spLocks noGrp="1"/>
          </p:cNvSpPr>
          <p:nvPr>
            <p:ph sz="half" idx="1"/>
          </p:nvPr>
        </p:nvSpPr>
        <p:spPr>
          <a:xfrm>
            <a:off x="491427" y="1529542"/>
            <a:ext cx="7019870" cy="4467110"/>
          </a:xfrm>
        </p:spPr>
        <p:txBody>
          <a:bodyPr vert="horz" lIns="91440" tIns="45720" rIns="91440" bIns="45720" rtlCol="0">
            <a:normAutofit lnSpcReduction="10000"/>
          </a:bodyPr>
          <a:lstStyle/>
          <a:p>
            <a:r>
              <a:rPr lang="en-US" sz="2400" dirty="0"/>
              <a:t>We last met on September 14</a:t>
            </a:r>
            <a:r>
              <a:rPr lang="en-US" sz="2400" baseline="30000" dirty="0"/>
              <a:t>th</a:t>
            </a:r>
            <a:endParaRPr lang="en-US" sz="2400" dirty="0"/>
          </a:p>
          <a:p>
            <a:r>
              <a:rPr lang="en-US" sz="2400" dirty="0"/>
              <a:t>National Meetings</a:t>
            </a:r>
          </a:p>
          <a:p>
            <a:pPr lvl="1"/>
            <a:r>
              <a:rPr lang="en-US" sz="2000" dirty="0"/>
              <a:t>Journal of Extension</a:t>
            </a:r>
          </a:p>
          <a:p>
            <a:pPr lvl="1"/>
            <a:r>
              <a:rPr lang="en-US" sz="2000" dirty="0"/>
              <a:t>National Extension Directors</a:t>
            </a:r>
          </a:p>
          <a:p>
            <a:pPr lvl="1"/>
            <a:r>
              <a:rPr lang="en-US" sz="2000" dirty="0"/>
              <a:t>Northeast Extension Directors</a:t>
            </a:r>
          </a:p>
          <a:p>
            <a:r>
              <a:rPr lang="en-US" sz="2400" dirty="0"/>
              <a:t>Economic Recovery Committee</a:t>
            </a:r>
          </a:p>
          <a:p>
            <a:pPr lvl="1"/>
            <a:r>
              <a:rPr lang="en-US" sz="2000" dirty="0"/>
              <a:t>Innovation &amp; Entrepreneurship Subcommittee</a:t>
            </a:r>
          </a:p>
          <a:p>
            <a:r>
              <a:rPr lang="en-US" sz="2400" dirty="0"/>
              <a:t>FOR/Maine</a:t>
            </a:r>
          </a:p>
          <a:p>
            <a:pPr lvl="1"/>
            <a:r>
              <a:rPr lang="en-US" sz="2000" dirty="0"/>
              <a:t>Small Woodlot Owners</a:t>
            </a:r>
          </a:p>
          <a:p>
            <a:r>
              <a:rPr lang="en-US" sz="2400" dirty="0"/>
              <a:t>UMaine</a:t>
            </a:r>
          </a:p>
          <a:p>
            <a:pPr lvl="1"/>
            <a:r>
              <a:rPr lang="en-US" sz="2000" dirty="0"/>
              <a:t>Curtailment</a:t>
            </a:r>
          </a:p>
          <a:p>
            <a:pPr lvl="1"/>
            <a:r>
              <a:rPr lang="en-US" sz="2000" dirty="0"/>
              <a:t>FY21 budget</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90213" y="463140"/>
            <a:ext cx="3632611" cy="4843481"/>
          </a:xfrm>
          <a:prstGeom prst="rect">
            <a:avLst/>
          </a:prstGeom>
        </p:spPr>
      </p:pic>
    </p:spTree>
    <p:extLst>
      <p:ext uri="{BB962C8B-B14F-4D97-AF65-F5344CB8AC3E}">
        <p14:creationId xmlns:p14="http://schemas.microsoft.com/office/powerpoint/2010/main" val="1350279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1133</TotalTime>
  <Words>1246</Words>
  <Application>Microsoft Macintosh PowerPoint</Application>
  <PresentationFormat>Widescreen</PresentationFormat>
  <Paragraphs>141</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Extension Connections</vt:lpstr>
      <vt:lpstr>Today</vt:lpstr>
      <vt:lpstr>PowerPoint Presentation</vt:lpstr>
      <vt:lpstr>FYIs</vt:lpstr>
      <vt:lpstr>COVID-19 Photo Protocols:</vt:lpstr>
      <vt:lpstr>Other COVID updates:</vt:lpstr>
      <vt:lpstr>Green Screen DIY</vt:lpstr>
      <vt:lpstr>Annual MPRS Reporting</vt:lpstr>
      <vt:lpstr>September</vt:lpstr>
      <vt:lpstr>October</vt:lpstr>
      <vt:lpstr>Looking Forward….</vt:lpstr>
      <vt:lpstr>So what does this mean?</vt:lpstr>
      <vt:lpstr>Next Steps….</vt:lpstr>
      <vt:lpstr>And then we implement…</vt:lpstr>
      <vt:lpstr>See you on November 2nd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Extension Connections</dc:title>
  <dc:creator>HCARTER</dc:creator>
  <cp:lastModifiedBy>Microsoft Office User</cp:lastModifiedBy>
  <cp:revision>55</cp:revision>
  <cp:lastPrinted>2020-10-05T18:48:43Z</cp:lastPrinted>
  <dcterms:created xsi:type="dcterms:W3CDTF">2020-02-09T16:09:37Z</dcterms:created>
  <dcterms:modified xsi:type="dcterms:W3CDTF">2020-10-07T19:02:37Z</dcterms:modified>
</cp:coreProperties>
</file>