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comments/comment2.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8288000" cy="10287000"/>
  <p:notesSz cx="6858000" cy="9144000"/>
  <p:embeddedFontLst>
    <p:embeddedFont>
      <p:font typeface="Calibri" panose="020F0502020204030204" pitchFamily="34" charset="0"/>
      <p:regular r:id="rId14"/>
      <p:bold r:id="rId15"/>
      <p:italic r:id="rId16"/>
      <p:boldItalic r:id="rId17"/>
    </p:embeddedFont>
    <p:embeddedFont>
      <p:font typeface="Garamond" panose="02020404030301010803" pitchFamily="18"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2" roundtripDataSignature="AMtx7mgOnZMob1dhmrrQ/KgMc1avUISiy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agh Fitzgerald"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26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967"/>
    <p:restoredTop sz="94696"/>
  </p:normalViewPr>
  <p:slideViewPr>
    <p:cSldViewPr snapToGrid="0">
      <p:cViewPr varScale="1">
        <p:scale>
          <a:sx n="54" d="100"/>
          <a:sy n="54" d="100"/>
        </p:scale>
        <p:origin x="232" y="7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customschemas.google.com/relationships/presentationmetadata" Target="metadata"/><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2-05-19T23:16:07.797" idx="1">
    <p:pos x="360" y="313"/>
    <p:text>Maybe have a slide of all the ways we can be exposed to PFAS.  Agricultural route being one of them.  THEN this slide of specific pathways for ag.  I can't say for sure, but I suspect that for most people, the majority of PFAS exposure is NOT coming from unprocessed ag products.</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AZcyftx8"/>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0" dt="2022-05-19T23:16:07.797" idx="2">
    <p:pos x="360" y="313"/>
    <p:text>Maybe have a slide of all the ways we can be exposed to PFAS.  Agricultural route being one of them.  THEN this slide of specific pathways for ag.  I can't say for sure, but I suspect that for most people, the majority of PFAS exposure is NOT coming from unprocessed ag products.</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AZcyftx8"/>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2a64bda6cd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g12a64bda6cd_2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g12a64bda6cd_2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After: screenshare garden site</a:t>
            </a:r>
            <a:endParaRPr/>
          </a:p>
          <a:p>
            <a:pPr marL="0" lvl="0" indent="0" algn="l" rtl="0">
              <a:spcBef>
                <a:spcPts val="0"/>
              </a:spcBef>
              <a:spcAft>
                <a:spcPts val="0"/>
              </a:spcAft>
              <a:buNone/>
            </a:pPr>
            <a:r>
              <a:rPr lang="en-US"/>
              <a:t>Screenshare FAQ, let Polly/Lucy talk about difficult conversations </a:t>
            </a:r>
            <a:endParaRPr/>
          </a:p>
        </p:txBody>
      </p:sp>
      <p:sp>
        <p:nvSpPr>
          <p:cNvPr id="227" name="Google Shape;22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PFAS is an abbreviation for per- and polyfluoroalkyl substances</a:t>
            </a:r>
            <a:endParaRPr/>
          </a:p>
          <a:p>
            <a:pPr marL="0" lvl="0" indent="0" algn="l" rtl="0">
              <a:spcBef>
                <a:spcPts val="0"/>
              </a:spcBef>
              <a:spcAft>
                <a:spcPts val="0"/>
              </a:spcAft>
              <a:buNone/>
            </a:pPr>
            <a:r>
              <a:rPr lang="en-US"/>
              <a:t>This is a group of manufactured chemicals</a:t>
            </a:r>
            <a:endParaRPr/>
          </a:p>
          <a:p>
            <a:pPr marL="0" lvl="0" indent="0" algn="l" rtl="0">
              <a:spcBef>
                <a:spcPts val="0"/>
              </a:spcBef>
              <a:spcAft>
                <a:spcPts val="0"/>
              </a:spcAft>
              <a:buNone/>
            </a:pPr>
            <a:r>
              <a:rPr lang="en-US"/>
              <a:t>Used since the 1940’s in household products and industrial settings like:</a:t>
            </a:r>
            <a:endParaRPr/>
          </a:p>
          <a:p>
            <a:pPr marL="0" lvl="0" indent="0" algn="l" rtl="0">
              <a:spcBef>
                <a:spcPts val="0"/>
              </a:spcBef>
              <a:spcAft>
                <a:spcPts val="0"/>
              </a:spcAft>
              <a:buNone/>
            </a:pPr>
            <a:r>
              <a:rPr lang="en-US"/>
              <a:t>-stain-resistant carpeting</a:t>
            </a:r>
            <a:endParaRPr/>
          </a:p>
          <a:p>
            <a:pPr marL="0" lvl="0" indent="0" algn="l" rtl="0">
              <a:spcBef>
                <a:spcPts val="0"/>
              </a:spcBef>
              <a:spcAft>
                <a:spcPts val="0"/>
              </a:spcAft>
              <a:buNone/>
            </a:pPr>
            <a:r>
              <a:rPr lang="en-US"/>
              <a:t>-nonstick cookware</a:t>
            </a:r>
            <a:endParaRPr/>
          </a:p>
          <a:p>
            <a:pPr marL="0" lvl="0" indent="0" algn="l" rtl="0">
              <a:spcBef>
                <a:spcPts val="0"/>
              </a:spcBef>
              <a:spcAft>
                <a:spcPts val="0"/>
              </a:spcAft>
              <a:buNone/>
            </a:pPr>
            <a:r>
              <a:rPr lang="en-US"/>
              <a:t>-grease proof food packaging</a:t>
            </a:r>
            <a:endParaRPr/>
          </a:p>
          <a:p>
            <a:pPr marL="0" lvl="0" indent="0" algn="l" rtl="0">
              <a:spcBef>
                <a:spcPts val="0"/>
              </a:spcBef>
              <a:spcAft>
                <a:spcPts val="0"/>
              </a:spcAft>
              <a:buNone/>
            </a:pPr>
            <a:r>
              <a:rPr lang="en-US"/>
              <a:t>-waterproof clothing</a:t>
            </a:r>
            <a:endParaRPr/>
          </a:p>
          <a:p>
            <a:pPr marL="0" lvl="0" indent="0" algn="l" rtl="0">
              <a:spcBef>
                <a:spcPts val="0"/>
              </a:spcBef>
              <a:spcAft>
                <a:spcPts val="0"/>
              </a:spcAft>
              <a:buNone/>
            </a:pPr>
            <a:endParaRPr/>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From these household and industrial uses, PFAS ended up in our waste stream (imagine when you wash your non-stick dishes or run waterproof clothing through the laundry), but also at an industrial scale</a:t>
            </a:r>
            <a:endParaRPr/>
          </a:p>
          <a:p>
            <a:pPr marL="0" lvl="0" indent="0" algn="l" rtl="0">
              <a:spcBef>
                <a:spcPts val="0"/>
              </a:spcBef>
              <a:spcAft>
                <a:spcPts val="0"/>
              </a:spcAft>
              <a:buNone/>
            </a:pPr>
            <a:endParaRPr/>
          </a:p>
          <a:p>
            <a:pPr marL="0" lvl="0" indent="0" algn="l" rtl="0">
              <a:spcBef>
                <a:spcPts val="0"/>
              </a:spcBef>
              <a:spcAft>
                <a:spcPts val="0"/>
              </a:spcAft>
              <a:buNone/>
            </a:pPr>
            <a:r>
              <a:rPr lang="en-US"/>
              <a:t>Once in the waste stream, it ended up in waste stream byproducts like sewage sludge and septage sludge. You may have also heard the term biosolids used interchangeably. </a:t>
            </a:r>
            <a:endParaRPr/>
          </a:p>
          <a:p>
            <a:pPr marL="0" lvl="0" indent="0" algn="l" rtl="0">
              <a:spcBef>
                <a:spcPts val="0"/>
              </a:spcBef>
              <a:spcAft>
                <a:spcPts val="0"/>
              </a:spcAft>
              <a:buNone/>
            </a:pPr>
            <a:endParaRPr/>
          </a:p>
          <a:p>
            <a:pPr marL="0" lvl="0" indent="0" algn="l" rtl="0">
              <a:spcBef>
                <a:spcPts val="0"/>
              </a:spcBef>
              <a:spcAft>
                <a:spcPts val="0"/>
              </a:spcAft>
              <a:buNone/>
            </a:pPr>
            <a:r>
              <a:rPr lang="en-US"/>
              <a:t>Since the 1980’s, sludge has been used in agriculture as a low-cost fertilizer source and a beneficial use rather than landfilling the waste. Farmers and regulators were unaware at the time that some of the sludge being spread contained PFAS</a:t>
            </a:r>
            <a:endParaRPr/>
          </a:p>
        </p:txBody>
      </p:sp>
      <p:sp>
        <p:nvSpPr>
          <p:cNvPr id="110" name="Google Shape;11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Since they are so ubiquitous in products we use, there are many ways we can get exposed to PFAS. Much of the current news focuses on how they were introduced to farms and our food supply. </a:t>
            </a:r>
          </a:p>
          <a:p>
            <a:pPr marL="0" lvl="0" indent="0" algn="l" rtl="0">
              <a:spcBef>
                <a:spcPts val="0"/>
              </a:spcBef>
              <a:spcAft>
                <a:spcPts val="0"/>
              </a:spcAft>
              <a:buNone/>
            </a:pPr>
            <a:endParaRPr dirty="0"/>
          </a:p>
        </p:txBody>
      </p:sp>
      <p:sp>
        <p:nvSpPr>
          <p:cNvPr id="124" name="Google Shape;12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2d68a7f202_1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g12d68a7f202_1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PFAS have been called “forever chemicals” because of their resistance to breaking down in the environment.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Once farmers spread sludge on their fields, some of which contained PFAS,</a:t>
            </a:r>
            <a:endParaRPr dirty="0"/>
          </a:p>
          <a:p>
            <a:pPr marL="0" lvl="0" indent="0" algn="l" rtl="0">
              <a:spcBef>
                <a:spcPts val="0"/>
              </a:spcBef>
              <a:spcAft>
                <a:spcPts val="0"/>
              </a:spcAft>
              <a:buNone/>
            </a:pPr>
            <a:r>
              <a:rPr lang="en-US" dirty="0"/>
              <a:t>PFAS were then taken up by plants</a:t>
            </a:r>
            <a:endParaRPr dirty="0"/>
          </a:p>
          <a:p>
            <a:pPr marL="0" lvl="0" indent="0" algn="l" rtl="0">
              <a:spcBef>
                <a:spcPts val="0"/>
              </a:spcBef>
              <a:spcAft>
                <a:spcPts val="0"/>
              </a:spcAft>
              <a:buNone/>
            </a:pPr>
            <a:r>
              <a:rPr lang="en-US" dirty="0"/>
              <a:t>From there, they made their way to us either by the plants being consume directly</a:t>
            </a:r>
            <a:endParaRPr dirty="0"/>
          </a:p>
          <a:p>
            <a:pPr marL="0" lvl="0" indent="0" algn="l" rtl="0">
              <a:spcBef>
                <a:spcPts val="0"/>
              </a:spcBef>
              <a:spcAft>
                <a:spcPts val="0"/>
              </a:spcAft>
              <a:buNone/>
            </a:pPr>
            <a:r>
              <a:rPr lang="en-US" dirty="0"/>
              <a:t>Or fed to livestock which we then ate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PFAS can also leach into water</a:t>
            </a:r>
            <a:endParaRPr dirty="0"/>
          </a:p>
          <a:p>
            <a:pPr marL="0" lvl="0" indent="0" algn="l" rtl="0">
              <a:spcBef>
                <a:spcPts val="0"/>
              </a:spcBef>
              <a:spcAft>
                <a:spcPts val="0"/>
              </a:spcAft>
              <a:buNone/>
            </a:pPr>
            <a:r>
              <a:rPr lang="en-US" dirty="0"/>
              <a:t>Which can then be consumed directly by people, </a:t>
            </a:r>
            <a:endParaRPr dirty="0"/>
          </a:p>
          <a:p>
            <a:pPr marL="0" lvl="0" indent="0" algn="l" rtl="0">
              <a:spcBef>
                <a:spcPts val="0"/>
              </a:spcBef>
              <a:spcAft>
                <a:spcPts val="0"/>
              </a:spcAft>
              <a:buNone/>
            </a:pPr>
            <a:r>
              <a:rPr lang="en-US" dirty="0"/>
              <a:t>Livestock</a:t>
            </a:r>
            <a:endParaRPr dirty="0"/>
          </a:p>
          <a:p>
            <a:pPr marL="0" lvl="0" indent="0" algn="l" rtl="0">
              <a:spcBef>
                <a:spcPts val="0"/>
              </a:spcBef>
              <a:spcAft>
                <a:spcPts val="0"/>
              </a:spcAft>
              <a:buNone/>
            </a:pPr>
            <a:r>
              <a:rPr lang="en-US" dirty="0"/>
              <a:t>Or put back on fields, including nearby farms, through irrigation </a:t>
            </a:r>
            <a:endParaRPr dirty="0"/>
          </a:p>
          <a:p>
            <a:pPr marL="0" lvl="0" indent="0" algn="l" rtl="0">
              <a:spcBef>
                <a:spcPts val="0"/>
              </a:spcBef>
              <a:spcAft>
                <a:spcPts val="0"/>
              </a:spcAft>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This model is by no means all inclusive but give you a sense of the complexity, once a persistent chemical is introduced into the environment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45" name="Google Shape;145;g12d68a7f202_1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impact of these different sources on soil PFAS levels will vary. A single application of an amendment would likely have less of an impact than ongoing application of contaminated amendments or water. </a:t>
            </a:r>
            <a:endParaRPr/>
          </a:p>
        </p:txBody>
      </p:sp>
      <p:sp>
        <p:nvSpPr>
          <p:cNvPr id="176" name="Google Shape;17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1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1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1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1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1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1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1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0"/>
          <p:cNvSpPr>
            <a:spLocks noGrp="1"/>
          </p:cNvSpPr>
          <p:nvPr>
            <p:ph type="pic" idx="2"/>
          </p:nvPr>
        </p:nvSpPr>
        <p:spPr>
          <a:xfrm>
            <a:off x="1792288" y="612775"/>
            <a:ext cx="5486400" cy="4114800"/>
          </a:xfrm>
          <a:prstGeom prst="rect">
            <a:avLst/>
          </a:prstGeom>
          <a:noFill/>
          <a:ln>
            <a:noFill/>
          </a:ln>
        </p:spPr>
      </p:sp>
      <p:sp>
        <p:nvSpPr>
          <p:cNvPr id="68" name="Google Shape;68;p2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5B2DD">
            <a:alpha val="49160"/>
          </a:srgbClr>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extension.umaine.edu/agriculture/guide-to-investigating-pfas-risk-on-your-farm/"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hyperlink" Target="https://extension.umaine.edu/gardening/understanding-pfas-and-your-home-garden/" TargetMode="External"/><Relationship Id="rId4" Type="http://schemas.openxmlformats.org/officeDocument/2006/relationships/hyperlink" Target="https://docs.google.com/document/d/1BY2WGCHpc6-QR7Ues3YJSUP87KoOK5SFJGzxd1cY7vc/edit?usp=sharin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comments" Target="../comments/comment2.xml"/></Relationships>
</file>

<file path=ppt/slides/_rels/slide6.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p:nvPr/>
        </p:nvSpPr>
        <p:spPr>
          <a:xfrm>
            <a:off x="10076544" y="0"/>
            <a:ext cx="12149465" cy="10287000"/>
          </a:xfrm>
          <a:custGeom>
            <a:avLst/>
            <a:gdLst/>
            <a:ahLst/>
            <a:cxnLst/>
            <a:rect l="l" t="t" r="r" b="b"/>
            <a:pathLst>
              <a:path w="6344720" h="5372100" extrusionOk="0">
                <a:moveTo>
                  <a:pt x="4794050" y="0"/>
                </a:moveTo>
                <a:lnTo>
                  <a:pt x="4794050" y="0"/>
                </a:lnTo>
                <a:lnTo>
                  <a:pt x="1560830" y="0"/>
                </a:lnTo>
                <a:lnTo>
                  <a:pt x="1550670" y="0"/>
                </a:lnTo>
                <a:lnTo>
                  <a:pt x="0" y="2686050"/>
                </a:lnTo>
                <a:lnTo>
                  <a:pt x="1550670" y="5372100"/>
                </a:lnTo>
                <a:lnTo>
                  <a:pt x="1560830" y="5372100"/>
                </a:lnTo>
                <a:lnTo>
                  <a:pt x="4792780" y="5372100"/>
                </a:lnTo>
                <a:lnTo>
                  <a:pt x="4794050" y="5372100"/>
                </a:lnTo>
                <a:lnTo>
                  <a:pt x="6344720" y="2686050"/>
                </a:lnTo>
                <a:lnTo>
                  <a:pt x="4794050" y="0"/>
                </a:lnTo>
                <a:close/>
              </a:path>
            </a:pathLst>
          </a:custGeom>
          <a:solidFill>
            <a:srgbClr val="002649"/>
          </a:solidFill>
          <a:ln w="9525" cap="flat" cmpd="sng">
            <a:solidFill>
              <a:srgbClr val="002649"/>
            </a:solidFill>
            <a:prstDash val="solid"/>
            <a:round/>
            <a:headEnd type="none" w="sm" len="sm"/>
            <a:tailEnd type="none" w="sm" len="sm"/>
          </a:ln>
        </p:spPr>
      </p:sp>
      <p:sp>
        <p:nvSpPr>
          <p:cNvPr id="90" name="Google Shape;90;p1"/>
          <p:cNvSpPr txBox="1"/>
          <p:nvPr/>
        </p:nvSpPr>
        <p:spPr>
          <a:xfrm>
            <a:off x="1219201" y="3099350"/>
            <a:ext cx="9753600" cy="4433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9600" b="0" i="0" u="none" strike="noStrike" cap="none">
                <a:solidFill>
                  <a:srgbClr val="002649"/>
                </a:solidFill>
                <a:latin typeface="Garamond"/>
                <a:ea typeface="Garamond"/>
                <a:cs typeface="Garamond"/>
                <a:sym typeface="Garamond"/>
              </a:rPr>
              <a:t>Understanding PFAS and Your Home Garden</a:t>
            </a:r>
            <a:endParaRPr/>
          </a:p>
        </p:txBody>
      </p:sp>
      <p:pic>
        <p:nvPicPr>
          <p:cNvPr id="91" name="Google Shape;91;p1"/>
          <p:cNvPicPr preferRelativeResize="0"/>
          <p:nvPr/>
        </p:nvPicPr>
        <p:blipFill rotWithShape="1">
          <a:blip r:embed="rId3">
            <a:alphaModFix/>
          </a:blip>
          <a:srcRect/>
          <a:stretch/>
        </p:blipFill>
        <p:spPr>
          <a:xfrm>
            <a:off x="2286000" y="532310"/>
            <a:ext cx="5309940" cy="2086048"/>
          </a:xfrm>
          <a:prstGeom prst="rect">
            <a:avLst/>
          </a:prstGeom>
          <a:noFill/>
          <a:ln>
            <a:noFill/>
          </a:ln>
        </p:spPr>
      </p:pic>
      <p:sp>
        <p:nvSpPr>
          <p:cNvPr id="92" name="Google Shape;92;p1"/>
          <p:cNvSpPr txBox="1"/>
          <p:nvPr/>
        </p:nvSpPr>
        <p:spPr>
          <a:xfrm>
            <a:off x="763384" y="7668641"/>
            <a:ext cx="7448073" cy="184665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4000" b="0" i="0" u="none" strike="noStrike" cap="none">
                <a:solidFill>
                  <a:srgbClr val="002649"/>
                </a:solidFill>
                <a:latin typeface="Garamond"/>
                <a:ea typeface="Garamond"/>
                <a:cs typeface="Garamond"/>
                <a:sym typeface="Garamond"/>
              </a:rPr>
              <a:t>Rebecca Long</a:t>
            </a:r>
            <a:endParaRPr/>
          </a:p>
          <a:p>
            <a:pPr marL="0" marR="0" lvl="0" indent="0" algn="ctr" rtl="0">
              <a:spcBef>
                <a:spcPts val="0"/>
              </a:spcBef>
              <a:spcAft>
                <a:spcPts val="0"/>
              </a:spcAft>
              <a:buNone/>
            </a:pPr>
            <a:r>
              <a:rPr lang="en-US" sz="4000" b="0" i="0" u="none" strike="noStrike" cap="none">
                <a:solidFill>
                  <a:srgbClr val="002649"/>
                </a:solidFill>
                <a:latin typeface="Garamond"/>
                <a:ea typeface="Garamond"/>
                <a:cs typeface="Garamond"/>
                <a:sym typeface="Garamond"/>
              </a:rPr>
              <a:t>Sustainable Agriculture and Horticulture Professional</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g12a64bda6cd_2_0"/>
          <p:cNvSpPr txBox="1"/>
          <p:nvPr/>
        </p:nvSpPr>
        <p:spPr>
          <a:xfrm>
            <a:off x="572704" y="498265"/>
            <a:ext cx="17105700" cy="8313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5400">
                <a:solidFill>
                  <a:srgbClr val="002649"/>
                </a:solidFill>
                <a:latin typeface="Garamond"/>
                <a:ea typeface="Garamond"/>
                <a:cs typeface="Garamond"/>
                <a:sym typeface="Garamond"/>
              </a:rPr>
              <a:t>What is your role in addressing questions and concerns?</a:t>
            </a:r>
            <a:endParaRPr/>
          </a:p>
        </p:txBody>
      </p:sp>
      <p:sp>
        <p:nvSpPr>
          <p:cNvPr id="217" name="Google Shape;217;g12a64bda6cd_2_0"/>
          <p:cNvSpPr txBox="1"/>
          <p:nvPr/>
        </p:nvSpPr>
        <p:spPr>
          <a:xfrm>
            <a:off x="341550" y="5996025"/>
            <a:ext cx="5526600" cy="1477800"/>
          </a:xfrm>
          <a:prstGeom prst="rect">
            <a:avLst/>
          </a:prstGeom>
          <a:noFill/>
          <a:ln>
            <a:noFill/>
          </a:ln>
        </p:spPr>
        <p:txBody>
          <a:bodyPr spcFirstLastPara="1" wrap="square" lIns="0" tIns="0" rIns="0" bIns="0" anchor="t" anchorCtr="0">
            <a:spAutoFit/>
          </a:bodyPr>
          <a:lstStyle/>
          <a:p>
            <a:pPr marL="457200" marR="0" lvl="0" indent="-457200" algn="l" rtl="0">
              <a:lnSpc>
                <a:spcPct val="100000"/>
              </a:lnSpc>
              <a:spcBef>
                <a:spcPts val="0"/>
              </a:spcBef>
              <a:spcAft>
                <a:spcPts val="0"/>
              </a:spcAft>
              <a:buClr>
                <a:srgbClr val="002649"/>
              </a:buClr>
              <a:buSzPts val="3200"/>
              <a:buFont typeface="Arial"/>
              <a:buChar char="•"/>
            </a:pPr>
            <a:r>
              <a:rPr lang="en-US" sz="3200" b="1">
                <a:solidFill>
                  <a:srgbClr val="002649"/>
                </a:solidFill>
                <a:latin typeface="Garamond"/>
                <a:ea typeface="Garamond"/>
                <a:cs typeface="Garamond"/>
                <a:sym typeface="Garamond"/>
              </a:rPr>
              <a:t>Consistent messaging</a:t>
            </a:r>
            <a:r>
              <a:rPr lang="en-US" sz="3200">
                <a:solidFill>
                  <a:srgbClr val="002649"/>
                </a:solidFill>
                <a:latin typeface="Garamond"/>
                <a:ea typeface="Garamond"/>
                <a:cs typeface="Garamond"/>
                <a:sym typeface="Garamond"/>
              </a:rPr>
              <a:t> with CDC, DEP and DACF is important</a:t>
            </a:r>
            <a:endParaRPr/>
          </a:p>
        </p:txBody>
      </p:sp>
      <p:sp>
        <p:nvSpPr>
          <p:cNvPr id="218" name="Google Shape;218;g12a64bda6cd_2_0"/>
          <p:cNvSpPr txBox="1"/>
          <p:nvPr/>
        </p:nvSpPr>
        <p:spPr>
          <a:xfrm>
            <a:off x="12402324" y="2065038"/>
            <a:ext cx="5790300" cy="2462700"/>
          </a:xfrm>
          <a:prstGeom prst="rect">
            <a:avLst/>
          </a:prstGeom>
          <a:noFill/>
          <a:ln>
            <a:noFill/>
          </a:ln>
        </p:spPr>
        <p:txBody>
          <a:bodyPr spcFirstLastPara="1" wrap="square" lIns="0" tIns="0" rIns="0" bIns="0" anchor="t" anchorCtr="0">
            <a:spAutoFit/>
          </a:bodyPr>
          <a:lstStyle/>
          <a:p>
            <a:pPr marL="457200" marR="0" lvl="0" indent="-457200" algn="l" rtl="0">
              <a:spcBef>
                <a:spcPts val="0"/>
              </a:spcBef>
              <a:spcAft>
                <a:spcPts val="0"/>
              </a:spcAft>
              <a:buClr>
                <a:srgbClr val="002649"/>
              </a:buClr>
              <a:buSzPts val="3200"/>
              <a:buFont typeface="Arial"/>
              <a:buChar char="•"/>
            </a:pPr>
            <a:r>
              <a:rPr lang="en-US" sz="3200" b="1">
                <a:solidFill>
                  <a:srgbClr val="002649"/>
                </a:solidFill>
                <a:latin typeface="Garamond"/>
                <a:ea typeface="Garamond"/>
                <a:cs typeface="Garamond"/>
                <a:sym typeface="Garamond"/>
              </a:rPr>
              <a:t>Program staff:</a:t>
            </a:r>
            <a:r>
              <a:rPr lang="en-US" sz="3200">
                <a:solidFill>
                  <a:srgbClr val="002649"/>
                </a:solidFill>
                <a:latin typeface="Garamond"/>
                <a:ea typeface="Garamond"/>
                <a:cs typeface="Garamond"/>
                <a:sym typeface="Garamond"/>
              </a:rPr>
              <a:t> if you are comfortable formulating a response to a question, we encourage you to send it to the extension PFAS email first.</a:t>
            </a:r>
            <a:endParaRPr/>
          </a:p>
        </p:txBody>
      </p:sp>
      <p:sp>
        <p:nvSpPr>
          <p:cNvPr id="219" name="Google Shape;219;g12a64bda6cd_2_0"/>
          <p:cNvSpPr txBox="1"/>
          <p:nvPr/>
        </p:nvSpPr>
        <p:spPr>
          <a:xfrm>
            <a:off x="12402333" y="5503563"/>
            <a:ext cx="5526600" cy="2462700"/>
          </a:xfrm>
          <a:prstGeom prst="rect">
            <a:avLst/>
          </a:prstGeom>
          <a:noFill/>
          <a:ln>
            <a:noFill/>
          </a:ln>
        </p:spPr>
        <p:txBody>
          <a:bodyPr spcFirstLastPara="1" wrap="square" lIns="0" tIns="0" rIns="0" bIns="0" anchor="t" anchorCtr="0">
            <a:spAutoFit/>
          </a:bodyPr>
          <a:lstStyle/>
          <a:p>
            <a:pPr marL="457200" marR="0" lvl="0" indent="-457200" algn="l" rtl="0">
              <a:spcBef>
                <a:spcPts val="0"/>
              </a:spcBef>
              <a:spcAft>
                <a:spcPts val="0"/>
              </a:spcAft>
              <a:buClr>
                <a:srgbClr val="002649"/>
              </a:buClr>
              <a:buSzPts val="3200"/>
              <a:buFont typeface="Arial"/>
              <a:buChar char="•"/>
            </a:pPr>
            <a:r>
              <a:rPr lang="en-US" sz="3200">
                <a:solidFill>
                  <a:srgbClr val="002649"/>
                </a:solidFill>
                <a:latin typeface="Garamond"/>
                <a:ea typeface="Garamond"/>
                <a:cs typeface="Garamond"/>
                <a:sym typeface="Garamond"/>
              </a:rPr>
              <a:t>If you are not comfortable answering questions, or you are not program staff, send questions to extension PFAS e-mail.</a:t>
            </a:r>
            <a:endParaRPr/>
          </a:p>
        </p:txBody>
      </p:sp>
      <p:sp>
        <p:nvSpPr>
          <p:cNvPr id="220" name="Google Shape;220;g12a64bda6cd_2_0"/>
          <p:cNvSpPr txBox="1"/>
          <p:nvPr/>
        </p:nvSpPr>
        <p:spPr>
          <a:xfrm>
            <a:off x="4852800" y="8561425"/>
            <a:ext cx="8545500" cy="985200"/>
          </a:xfrm>
          <a:prstGeom prst="rect">
            <a:avLst/>
          </a:prstGeom>
          <a:noFill/>
          <a:ln>
            <a:noFill/>
          </a:ln>
        </p:spPr>
        <p:txBody>
          <a:bodyPr spcFirstLastPara="1" wrap="square" lIns="0" tIns="0" rIns="0" bIns="0" anchor="t" anchorCtr="0">
            <a:spAutoFit/>
          </a:bodyPr>
          <a:lstStyle/>
          <a:p>
            <a:pPr marL="457200" marR="0" lvl="0" indent="-457200" algn="l" rtl="0">
              <a:lnSpc>
                <a:spcPct val="100000"/>
              </a:lnSpc>
              <a:spcBef>
                <a:spcPts val="0"/>
              </a:spcBef>
              <a:spcAft>
                <a:spcPts val="0"/>
              </a:spcAft>
              <a:buClr>
                <a:srgbClr val="002649"/>
              </a:buClr>
              <a:buSzPts val="3200"/>
              <a:buFont typeface="Arial"/>
              <a:buChar char="•"/>
            </a:pPr>
            <a:r>
              <a:rPr lang="en-US" sz="3200">
                <a:solidFill>
                  <a:srgbClr val="002649"/>
                </a:solidFill>
                <a:latin typeface="Garamond"/>
                <a:ea typeface="Garamond"/>
                <a:cs typeface="Garamond"/>
                <a:sym typeface="Garamond"/>
              </a:rPr>
              <a:t>Be aware of your own stress levels and </a:t>
            </a:r>
            <a:r>
              <a:rPr lang="en-US" sz="3200" b="1">
                <a:solidFill>
                  <a:srgbClr val="002649"/>
                </a:solidFill>
                <a:latin typeface="Garamond"/>
                <a:ea typeface="Garamond"/>
                <a:cs typeface="Garamond"/>
                <a:sym typeface="Garamond"/>
              </a:rPr>
              <a:t>reach out </a:t>
            </a:r>
            <a:r>
              <a:rPr lang="en-US" sz="3200">
                <a:solidFill>
                  <a:srgbClr val="002649"/>
                </a:solidFill>
                <a:latin typeface="Garamond"/>
                <a:ea typeface="Garamond"/>
                <a:cs typeface="Garamond"/>
                <a:sym typeface="Garamond"/>
              </a:rPr>
              <a:t>for brainstorming, support, and debriefing </a:t>
            </a:r>
            <a:endParaRPr/>
          </a:p>
        </p:txBody>
      </p:sp>
      <p:sp>
        <p:nvSpPr>
          <p:cNvPr id="221" name="Google Shape;221;g12a64bda6cd_2_0"/>
          <p:cNvSpPr txBox="1"/>
          <p:nvPr/>
        </p:nvSpPr>
        <p:spPr>
          <a:xfrm>
            <a:off x="572701" y="2065038"/>
            <a:ext cx="5064300" cy="2462700"/>
          </a:xfrm>
          <a:prstGeom prst="rect">
            <a:avLst/>
          </a:prstGeom>
          <a:noFill/>
          <a:ln>
            <a:noFill/>
          </a:ln>
        </p:spPr>
        <p:txBody>
          <a:bodyPr spcFirstLastPara="1" wrap="square" lIns="0" tIns="0" rIns="0" bIns="0" anchor="t" anchorCtr="0">
            <a:spAutoFit/>
          </a:bodyPr>
          <a:lstStyle/>
          <a:p>
            <a:pPr marL="457200" marR="0" lvl="0" indent="-457200" algn="l" rtl="0">
              <a:spcBef>
                <a:spcPts val="0"/>
              </a:spcBef>
              <a:spcAft>
                <a:spcPts val="0"/>
              </a:spcAft>
              <a:buClr>
                <a:srgbClr val="002649"/>
              </a:buClr>
              <a:buSzPts val="3200"/>
              <a:buFont typeface="Arial"/>
              <a:buChar char="•"/>
            </a:pPr>
            <a:r>
              <a:rPr lang="en-US" sz="3200">
                <a:solidFill>
                  <a:srgbClr val="002649"/>
                </a:solidFill>
                <a:latin typeface="Garamond"/>
                <a:ea typeface="Garamond"/>
                <a:cs typeface="Garamond"/>
                <a:sym typeface="Garamond"/>
              </a:rPr>
              <a:t>Listen with </a:t>
            </a:r>
            <a:r>
              <a:rPr lang="en-US" sz="3200" b="1">
                <a:solidFill>
                  <a:srgbClr val="002649"/>
                </a:solidFill>
                <a:latin typeface="Garamond"/>
                <a:ea typeface="Garamond"/>
                <a:cs typeface="Garamond"/>
                <a:sym typeface="Garamond"/>
              </a:rPr>
              <a:t>compassion and understanding</a:t>
            </a:r>
            <a:r>
              <a:rPr lang="en-US" sz="3200">
                <a:solidFill>
                  <a:srgbClr val="002649"/>
                </a:solidFill>
                <a:latin typeface="Garamond"/>
                <a:ea typeface="Garamond"/>
                <a:cs typeface="Garamond"/>
                <a:sym typeface="Garamond"/>
              </a:rPr>
              <a:t> and follow Polly and Lucy’s guide for difficult conversations </a:t>
            </a:r>
            <a:endParaRPr sz="3200">
              <a:solidFill>
                <a:srgbClr val="002649"/>
              </a:solidFill>
              <a:latin typeface="Garamond"/>
              <a:ea typeface="Garamond"/>
              <a:cs typeface="Garamond"/>
              <a:sym typeface="Garamond"/>
            </a:endParaRPr>
          </a:p>
          <a:p>
            <a:pPr marL="457200" marR="0" lvl="0" indent="0" algn="l" rtl="0">
              <a:spcBef>
                <a:spcPts val="0"/>
              </a:spcBef>
              <a:spcAft>
                <a:spcPts val="0"/>
              </a:spcAft>
              <a:buNone/>
            </a:pPr>
            <a:r>
              <a:rPr lang="en-US" sz="3200">
                <a:solidFill>
                  <a:srgbClr val="002649"/>
                </a:solidFill>
                <a:latin typeface="Garamond"/>
                <a:ea typeface="Garamond"/>
                <a:cs typeface="Garamond"/>
                <a:sym typeface="Garamond"/>
              </a:rPr>
              <a:t>(see FAQ resource)</a:t>
            </a:r>
            <a:endParaRPr/>
          </a:p>
        </p:txBody>
      </p:sp>
      <p:sp>
        <p:nvSpPr>
          <p:cNvPr id="222" name="Google Shape;222;g12a64bda6cd_2_0"/>
          <p:cNvSpPr/>
          <p:nvPr/>
        </p:nvSpPr>
        <p:spPr>
          <a:xfrm>
            <a:off x="5697400" y="1487863"/>
            <a:ext cx="6371100" cy="6172200"/>
          </a:xfrm>
          <a:prstGeom prst="ellipse">
            <a:avLst/>
          </a:prstGeom>
          <a:no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g12a64bda6cd_2_0"/>
          <p:cNvSpPr txBox="1"/>
          <p:nvPr/>
        </p:nvSpPr>
        <p:spPr>
          <a:xfrm>
            <a:off x="5697400" y="2911513"/>
            <a:ext cx="5987700" cy="3324900"/>
          </a:xfrm>
          <a:prstGeom prst="rect">
            <a:avLst/>
          </a:prstGeom>
          <a:noFill/>
          <a:ln>
            <a:noFill/>
          </a:ln>
        </p:spPr>
        <p:txBody>
          <a:bodyPr spcFirstLastPara="1" wrap="square" lIns="0" tIns="0" rIns="0" bIns="0" anchor="t" anchorCtr="0">
            <a:spAutoFit/>
          </a:bodyPr>
          <a:lstStyle/>
          <a:p>
            <a:pPr marL="457200" marR="0" lvl="0" indent="0" algn="ctr" rtl="0">
              <a:spcBef>
                <a:spcPts val="0"/>
              </a:spcBef>
              <a:spcAft>
                <a:spcPts val="0"/>
              </a:spcAft>
              <a:buNone/>
            </a:pPr>
            <a:r>
              <a:rPr lang="en-US" sz="7200">
                <a:solidFill>
                  <a:srgbClr val="002649"/>
                </a:solidFill>
                <a:latin typeface="Garamond"/>
                <a:ea typeface="Garamond"/>
                <a:cs typeface="Garamond"/>
                <a:sym typeface="Garamond"/>
              </a:rPr>
              <a:t>extension.</a:t>
            </a:r>
            <a:endParaRPr sz="7200">
              <a:solidFill>
                <a:srgbClr val="002649"/>
              </a:solidFill>
              <a:latin typeface="Garamond"/>
              <a:ea typeface="Garamond"/>
              <a:cs typeface="Garamond"/>
              <a:sym typeface="Garamond"/>
            </a:endParaRPr>
          </a:p>
          <a:p>
            <a:pPr marL="457200" marR="0" lvl="0" indent="0" algn="ctr" rtl="0">
              <a:spcBef>
                <a:spcPts val="0"/>
              </a:spcBef>
              <a:spcAft>
                <a:spcPts val="0"/>
              </a:spcAft>
              <a:buNone/>
            </a:pPr>
            <a:r>
              <a:rPr lang="en-US" sz="7200">
                <a:solidFill>
                  <a:srgbClr val="002649"/>
                </a:solidFill>
                <a:latin typeface="Garamond"/>
                <a:ea typeface="Garamond"/>
                <a:cs typeface="Garamond"/>
                <a:sym typeface="Garamond"/>
              </a:rPr>
              <a:t>pfasquestions</a:t>
            </a:r>
            <a:endParaRPr sz="7200">
              <a:solidFill>
                <a:srgbClr val="002649"/>
              </a:solidFill>
              <a:latin typeface="Garamond"/>
              <a:ea typeface="Garamond"/>
              <a:cs typeface="Garamond"/>
              <a:sym typeface="Garamond"/>
            </a:endParaRPr>
          </a:p>
          <a:p>
            <a:pPr marL="457200" marR="0" lvl="0" indent="0" algn="ctr" rtl="0">
              <a:spcBef>
                <a:spcPts val="0"/>
              </a:spcBef>
              <a:spcAft>
                <a:spcPts val="0"/>
              </a:spcAft>
              <a:buNone/>
            </a:pPr>
            <a:r>
              <a:rPr lang="en-US" sz="7200">
                <a:solidFill>
                  <a:srgbClr val="002649"/>
                </a:solidFill>
                <a:latin typeface="Garamond"/>
                <a:ea typeface="Garamond"/>
                <a:cs typeface="Garamond"/>
                <a:sym typeface="Garamond"/>
              </a:rPr>
              <a:t>@maine.edu</a:t>
            </a:r>
            <a:r>
              <a:rPr lang="en-US" sz="6000">
                <a:solidFill>
                  <a:srgbClr val="002649"/>
                </a:solidFill>
                <a:latin typeface="Garamond"/>
                <a:ea typeface="Garamond"/>
                <a:cs typeface="Garamond"/>
                <a:sym typeface="Garamond"/>
              </a:rPr>
              <a:t> </a:t>
            </a:r>
            <a:endParaRPr sz="6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0"/>
          <p:cNvSpPr txBox="1"/>
          <p:nvPr/>
        </p:nvSpPr>
        <p:spPr>
          <a:xfrm>
            <a:off x="572704" y="498265"/>
            <a:ext cx="17105696" cy="83099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5400">
                <a:solidFill>
                  <a:srgbClr val="002649"/>
                </a:solidFill>
                <a:latin typeface="Garamond"/>
                <a:ea typeface="Garamond"/>
                <a:cs typeface="Garamond"/>
                <a:sym typeface="Garamond"/>
              </a:rPr>
              <a:t>Resources:</a:t>
            </a:r>
            <a:endParaRPr/>
          </a:p>
        </p:txBody>
      </p:sp>
      <p:sp>
        <p:nvSpPr>
          <p:cNvPr id="230" name="Google Shape;230;p10"/>
          <p:cNvSpPr txBox="1"/>
          <p:nvPr/>
        </p:nvSpPr>
        <p:spPr>
          <a:xfrm>
            <a:off x="2910662" y="4026192"/>
            <a:ext cx="14005800" cy="2216400"/>
          </a:xfrm>
          <a:prstGeom prst="rect">
            <a:avLst/>
          </a:prstGeom>
          <a:noFill/>
          <a:ln>
            <a:noFill/>
          </a:ln>
        </p:spPr>
        <p:txBody>
          <a:bodyPr spcFirstLastPara="1" wrap="square" lIns="0" tIns="0" rIns="0" bIns="0" anchor="t" anchorCtr="0">
            <a:spAutoFit/>
          </a:bodyPr>
          <a:lstStyle/>
          <a:p>
            <a:pPr marL="457200" marR="0" lvl="0" indent="-457200" algn="l" rtl="0">
              <a:lnSpc>
                <a:spcPct val="150000"/>
              </a:lnSpc>
              <a:spcBef>
                <a:spcPts val="0"/>
              </a:spcBef>
              <a:spcAft>
                <a:spcPts val="0"/>
              </a:spcAft>
              <a:buClr>
                <a:srgbClr val="002649"/>
              </a:buClr>
              <a:buSzPts val="3600"/>
              <a:buFont typeface="Garamond"/>
              <a:buChar char="●"/>
            </a:pPr>
            <a:r>
              <a:rPr lang="en-US" sz="3600" b="1">
                <a:solidFill>
                  <a:srgbClr val="002649"/>
                </a:solidFill>
                <a:latin typeface="Garamond"/>
                <a:ea typeface="Garamond"/>
                <a:cs typeface="Garamond"/>
                <a:sym typeface="Garamond"/>
              </a:rPr>
              <a:t>For farmers:</a:t>
            </a:r>
            <a:r>
              <a:rPr lang="en-US" sz="3600">
                <a:solidFill>
                  <a:srgbClr val="002649"/>
                </a:solidFill>
                <a:latin typeface="Garamond"/>
                <a:ea typeface="Garamond"/>
                <a:cs typeface="Garamond"/>
                <a:sym typeface="Garamond"/>
              </a:rPr>
              <a:t> Guide to Investigating PFAS Risk on Your Farm</a:t>
            </a:r>
            <a:endParaRPr/>
          </a:p>
          <a:p>
            <a:pPr marL="0" marR="0" lvl="0" indent="0" algn="l" rtl="0">
              <a:lnSpc>
                <a:spcPct val="150000"/>
              </a:lnSpc>
              <a:spcBef>
                <a:spcPts val="0"/>
              </a:spcBef>
              <a:spcAft>
                <a:spcPts val="0"/>
              </a:spcAft>
              <a:buNone/>
            </a:pPr>
            <a:r>
              <a:rPr lang="en-US" sz="3600" u="sng">
                <a:solidFill>
                  <a:srgbClr val="002649"/>
                </a:solidFill>
                <a:latin typeface="Garamond"/>
                <a:ea typeface="Garamond"/>
                <a:cs typeface="Garamond"/>
                <a:sym typeface="Garamond"/>
                <a:hlinkClick r:id="rId3">
                  <a:extLst>
                    <a:ext uri="{A12FA001-AC4F-418D-AE19-62706E023703}">
                      <ahyp:hlinkClr xmlns:ahyp="http://schemas.microsoft.com/office/drawing/2018/hyperlinkcolor" val="tx"/>
                    </a:ext>
                  </a:extLst>
                </a:hlinkClick>
              </a:rPr>
              <a:t>https://extension.umaine.edu/agriculture/guide-to-investigating-pfas-risk-on-your-farm/</a:t>
            </a:r>
            <a:r>
              <a:rPr lang="en-US" sz="3600">
                <a:solidFill>
                  <a:srgbClr val="002649"/>
                </a:solidFill>
                <a:latin typeface="Garamond"/>
                <a:ea typeface="Garamond"/>
                <a:cs typeface="Garamond"/>
                <a:sym typeface="Garamond"/>
              </a:rPr>
              <a:t> </a:t>
            </a:r>
            <a:endParaRPr/>
          </a:p>
        </p:txBody>
      </p:sp>
      <p:sp>
        <p:nvSpPr>
          <p:cNvPr id="231" name="Google Shape;231;p10"/>
          <p:cNvSpPr txBox="1"/>
          <p:nvPr/>
        </p:nvSpPr>
        <p:spPr>
          <a:xfrm>
            <a:off x="2910662" y="6760609"/>
            <a:ext cx="14920200" cy="554100"/>
          </a:xfrm>
          <a:prstGeom prst="rect">
            <a:avLst/>
          </a:prstGeom>
          <a:noFill/>
          <a:ln>
            <a:noFill/>
          </a:ln>
        </p:spPr>
        <p:txBody>
          <a:bodyPr spcFirstLastPara="1" wrap="square" lIns="0" tIns="0" rIns="0" bIns="0" anchor="t" anchorCtr="0">
            <a:spAutoFit/>
          </a:bodyPr>
          <a:lstStyle/>
          <a:p>
            <a:pPr marL="457200" marR="0" lvl="0" indent="-457200" algn="l" rtl="0">
              <a:lnSpc>
                <a:spcPct val="150000"/>
              </a:lnSpc>
              <a:spcBef>
                <a:spcPts val="0"/>
              </a:spcBef>
              <a:spcAft>
                <a:spcPts val="0"/>
              </a:spcAft>
              <a:buClr>
                <a:srgbClr val="002649"/>
              </a:buClr>
              <a:buSzPts val="3600"/>
              <a:buFont typeface="Garamond"/>
              <a:buChar char="●"/>
            </a:pPr>
            <a:r>
              <a:rPr lang="en-US" sz="3600" b="1">
                <a:solidFill>
                  <a:srgbClr val="002649"/>
                </a:solidFill>
                <a:latin typeface="Garamond"/>
                <a:ea typeface="Garamond"/>
                <a:cs typeface="Garamond"/>
                <a:sym typeface="Garamond"/>
              </a:rPr>
              <a:t>Internal use only: </a:t>
            </a:r>
            <a:r>
              <a:rPr lang="en-US" sz="3600" u="sng">
                <a:solidFill>
                  <a:srgbClr val="002649"/>
                </a:solidFill>
                <a:latin typeface="Garamond"/>
                <a:ea typeface="Garamond"/>
                <a:cs typeface="Garamond"/>
                <a:sym typeface="Garamond"/>
                <a:hlinkClick r:id="rId4">
                  <a:extLst>
                    <a:ext uri="{A12FA001-AC4F-418D-AE19-62706E023703}">
                      <ahyp:hlinkClr xmlns:ahyp="http://schemas.microsoft.com/office/drawing/2018/hyperlinkcolor" val="tx"/>
                    </a:ext>
                  </a:extLst>
                </a:hlinkClick>
              </a:rPr>
              <a:t>PFAS FAQ document</a:t>
            </a:r>
            <a:endParaRPr>
              <a:solidFill>
                <a:srgbClr val="002649"/>
              </a:solidFill>
            </a:endParaRPr>
          </a:p>
        </p:txBody>
      </p:sp>
      <p:sp>
        <p:nvSpPr>
          <p:cNvPr id="232" name="Google Shape;232;p10"/>
          <p:cNvSpPr txBox="1"/>
          <p:nvPr/>
        </p:nvSpPr>
        <p:spPr>
          <a:xfrm>
            <a:off x="2910648" y="8005875"/>
            <a:ext cx="15039300" cy="554100"/>
          </a:xfrm>
          <a:prstGeom prst="rect">
            <a:avLst/>
          </a:prstGeom>
          <a:noFill/>
          <a:ln>
            <a:noFill/>
          </a:ln>
        </p:spPr>
        <p:txBody>
          <a:bodyPr spcFirstLastPara="1" wrap="square" lIns="0" tIns="0" rIns="0" bIns="0" anchor="t" anchorCtr="0">
            <a:spAutoFit/>
          </a:bodyPr>
          <a:lstStyle/>
          <a:p>
            <a:pPr marL="457200" marR="0" lvl="0" indent="-457200" algn="l" rtl="0">
              <a:lnSpc>
                <a:spcPct val="150000"/>
              </a:lnSpc>
              <a:spcBef>
                <a:spcPts val="0"/>
              </a:spcBef>
              <a:spcAft>
                <a:spcPts val="0"/>
              </a:spcAft>
              <a:buClr>
                <a:srgbClr val="002649"/>
              </a:buClr>
              <a:buSzPts val="3600"/>
              <a:buFont typeface="Garamond"/>
              <a:buChar char="●"/>
            </a:pPr>
            <a:r>
              <a:rPr lang="en-US" sz="3600" b="1">
                <a:solidFill>
                  <a:srgbClr val="002649"/>
                </a:solidFill>
                <a:latin typeface="Garamond"/>
                <a:ea typeface="Garamond"/>
                <a:cs typeface="Garamond"/>
                <a:sym typeface="Garamond"/>
              </a:rPr>
              <a:t>Staff or clients can send questions to</a:t>
            </a:r>
            <a:r>
              <a:rPr lang="en-US" sz="3600">
                <a:solidFill>
                  <a:srgbClr val="002649"/>
                </a:solidFill>
                <a:latin typeface="Garamond"/>
                <a:ea typeface="Garamond"/>
                <a:cs typeface="Garamond"/>
                <a:sym typeface="Garamond"/>
              </a:rPr>
              <a:t>: extension.pfasquestions@maine.edu </a:t>
            </a:r>
            <a:endParaRPr/>
          </a:p>
        </p:txBody>
      </p:sp>
      <p:sp>
        <p:nvSpPr>
          <p:cNvPr id="233" name="Google Shape;233;p10"/>
          <p:cNvSpPr txBox="1"/>
          <p:nvPr/>
        </p:nvSpPr>
        <p:spPr>
          <a:xfrm>
            <a:off x="2910662" y="1431153"/>
            <a:ext cx="14767800" cy="2216400"/>
          </a:xfrm>
          <a:prstGeom prst="rect">
            <a:avLst/>
          </a:prstGeom>
          <a:noFill/>
          <a:ln>
            <a:noFill/>
          </a:ln>
        </p:spPr>
        <p:txBody>
          <a:bodyPr spcFirstLastPara="1" wrap="square" lIns="0" tIns="0" rIns="0" bIns="0" anchor="t" anchorCtr="0">
            <a:spAutoFit/>
          </a:bodyPr>
          <a:lstStyle/>
          <a:p>
            <a:pPr marL="457200" marR="0" lvl="0" indent="-457200" algn="l" rtl="0">
              <a:lnSpc>
                <a:spcPct val="150000"/>
              </a:lnSpc>
              <a:spcBef>
                <a:spcPts val="0"/>
              </a:spcBef>
              <a:spcAft>
                <a:spcPts val="0"/>
              </a:spcAft>
              <a:buClr>
                <a:srgbClr val="002649"/>
              </a:buClr>
              <a:buSzPts val="3600"/>
              <a:buFont typeface="Garamond"/>
              <a:buChar char="●"/>
            </a:pPr>
            <a:r>
              <a:rPr lang="en-US" sz="3600" b="1">
                <a:solidFill>
                  <a:srgbClr val="002649"/>
                </a:solidFill>
                <a:latin typeface="Garamond"/>
                <a:ea typeface="Garamond"/>
                <a:cs typeface="Garamond"/>
                <a:sym typeface="Garamond"/>
              </a:rPr>
              <a:t>For gardeners:</a:t>
            </a:r>
            <a:r>
              <a:rPr lang="en-US" sz="3600">
                <a:solidFill>
                  <a:srgbClr val="002649"/>
                </a:solidFill>
                <a:latin typeface="Garamond"/>
                <a:ea typeface="Garamond"/>
                <a:cs typeface="Garamond"/>
                <a:sym typeface="Garamond"/>
              </a:rPr>
              <a:t> Understanding PFAS and Your Home Garden site</a:t>
            </a:r>
            <a:endParaRPr/>
          </a:p>
          <a:p>
            <a:pPr marL="0" marR="0" lvl="0" indent="0" algn="l" rtl="0">
              <a:lnSpc>
                <a:spcPct val="150000"/>
              </a:lnSpc>
              <a:spcBef>
                <a:spcPts val="0"/>
              </a:spcBef>
              <a:spcAft>
                <a:spcPts val="0"/>
              </a:spcAft>
              <a:buNone/>
            </a:pPr>
            <a:r>
              <a:rPr lang="en-US" sz="3600" u="sng">
                <a:solidFill>
                  <a:srgbClr val="002649"/>
                </a:solidFill>
                <a:latin typeface="Garamond"/>
                <a:ea typeface="Garamond"/>
                <a:cs typeface="Garamond"/>
                <a:sym typeface="Garamond"/>
                <a:hlinkClick r:id="rId5">
                  <a:extLst>
                    <a:ext uri="{A12FA001-AC4F-418D-AE19-62706E023703}">
                      <ahyp:hlinkClr xmlns:ahyp="http://schemas.microsoft.com/office/drawing/2018/hyperlinkcolor" val="tx"/>
                    </a:ext>
                  </a:extLst>
                </a:hlinkClick>
              </a:rPr>
              <a:t>https://extension.umaine.edu/gardening/understanding-pfas-and-your-home-garden/</a:t>
            </a:r>
            <a:r>
              <a:rPr lang="en-US" sz="3600">
                <a:solidFill>
                  <a:srgbClr val="002649"/>
                </a:solidFill>
                <a:latin typeface="Garamond"/>
                <a:ea typeface="Garamond"/>
                <a:cs typeface="Garamond"/>
                <a:sym typeface="Garamond"/>
              </a:rPr>
              <a:t> (</a:t>
            </a:r>
            <a:r>
              <a:rPr lang="en-US" sz="3600" i="1">
                <a:solidFill>
                  <a:srgbClr val="002649"/>
                </a:solidFill>
                <a:latin typeface="Garamond"/>
                <a:ea typeface="Garamond"/>
                <a:cs typeface="Garamond"/>
                <a:sym typeface="Garamond"/>
              </a:rPr>
              <a:t>can be included in Newsletters starting this week too</a:t>
            </a:r>
            <a:r>
              <a:rPr lang="en-US" sz="3600">
                <a:solidFill>
                  <a:srgbClr val="002649"/>
                </a:solidFill>
                <a:latin typeface="Garamond"/>
                <a:ea typeface="Garamond"/>
                <a:cs typeface="Garamond"/>
                <a:sym typeface="Garamond"/>
              </a:rPr>
              <a: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p:nvPr/>
        </p:nvSpPr>
        <p:spPr>
          <a:xfrm>
            <a:off x="-4455545" y="0"/>
            <a:ext cx="12149465" cy="10287000"/>
          </a:xfrm>
          <a:custGeom>
            <a:avLst/>
            <a:gdLst/>
            <a:ahLst/>
            <a:cxnLst/>
            <a:rect l="l" t="t" r="r" b="b"/>
            <a:pathLst>
              <a:path w="6344720" h="5372100" extrusionOk="0">
                <a:moveTo>
                  <a:pt x="4794050" y="0"/>
                </a:moveTo>
                <a:lnTo>
                  <a:pt x="4794050" y="0"/>
                </a:lnTo>
                <a:lnTo>
                  <a:pt x="1560830" y="0"/>
                </a:lnTo>
                <a:lnTo>
                  <a:pt x="1550670" y="0"/>
                </a:lnTo>
                <a:lnTo>
                  <a:pt x="0" y="2686050"/>
                </a:lnTo>
                <a:lnTo>
                  <a:pt x="1550670" y="5372100"/>
                </a:lnTo>
                <a:lnTo>
                  <a:pt x="1560830" y="5372100"/>
                </a:lnTo>
                <a:lnTo>
                  <a:pt x="4792780" y="5372100"/>
                </a:lnTo>
                <a:lnTo>
                  <a:pt x="4794050" y="5372100"/>
                </a:lnTo>
                <a:lnTo>
                  <a:pt x="6344720" y="2686050"/>
                </a:lnTo>
                <a:lnTo>
                  <a:pt x="4794050" y="0"/>
                </a:lnTo>
                <a:close/>
              </a:path>
            </a:pathLst>
          </a:custGeom>
          <a:solidFill>
            <a:srgbClr val="002649"/>
          </a:solidFill>
          <a:ln>
            <a:noFill/>
          </a:ln>
        </p:spPr>
      </p:sp>
      <p:sp>
        <p:nvSpPr>
          <p:cNvPr id="99" name="Google Shape;99;p2"/>
          <p:cNvSpPr txBox="1"/>
          <p:nvPr/>
        </p:nvSpPr>
        <p:spPr>
          <a:xfrm>
            <a:off x="1219200" y="3130503"/>
            <a:ext cx="4876800" cy="3155929"/>
          </a:xfrm>
          <a:prstGeom prst="rect">
            <a:avLst/>
          </a:prstGeom>
          <a:noFill/>
          <a:ln>
            <a:noFill/>
          </a:ln>
        </p:spPr>
        <p:txBody>
          <a:bodyPr spcFirstLastPara="1" wrap="square" lIns="0" tIns="0" rIns="0" bIns="0" anchor="t" anchorCtr="0">
            <a:spAutoFit/>
          </a:bodyPr>
          <a:lstStyle/>
          <a:p>
            <a:pPr marL="0" marR="0" lvl="0" indent="0" algn="ctr" rtl="0">
              <a:lnSpc>
                <a:spcPct val="139988"/>
              </a:lnSpc>
              <a:spcBef>
                <a:spcPts val="0"/>
              </a:spcBef>
              <a:spcAft>
                <a:spcPts val="0"/>
              </a:spcAft>
              <a:buNone/>
            </a:pPr>
            <a:r>
              <a:rPr lang="en-US" sz="9000" b="0" i="0" u="none" strike="noStrike" cap="none">
                <a:solidFill>
                  <a:srgbClr val="76B2DD"/>
                </a:solidFill>
                <a:latin typeface="Garamond"/>
                <a:ea typeface="Garamond"/>
                <a:cs typeface="Garamond"/>
                <a:sym typeface="Garamond"/>
              </a:rPr>
              <a:t>What are PFAS?</a:t>
            </a:r>
            <a:endParaRPr/>
          </a:p>
        </p:txBody>
      </p:sp>
      <p:sp>
        <p:nvSpPr>
          <p:cNvPr id="100" name="Google Shape;100;p2"/>
          <p:cNvSpPr txBox="1"/>
          <p:nvPr/>
        </p:nvSpPr>
        <p:spPr>
          <a:xfrm>
            <a:off x="7701009" y="800100"/>
            <a:ext cx="9704100" cy="1662300"/>
          </a:xfrm>
          <a:prstGeom prst="rect">
            <a:avLst/>
          </a:prstGeom>
          <a:noFill/>
          <a:ln>
            <a:noFill/>
          </a:ln>
        </p:spPr>
        <p:txBody>
          <a:bodyPr spcFirstLastPara="1" wrap="square" lIns="0" tIns="0" rIns="0" bIns="0" anchor="t" anchorCtr="0">
            <a:spAutoFit/>
          </a:bodyPr>
          <a:lstStyle/>
          <a:p>
            <a:pPr marL="685800" marR="0" lvl="0" indent="-685800" algn="l" rtl="0">
              <a:lnSpc>
                <a:spcPct val="100000"/>
              </a:lnSpc>
              <a:spcBef>
                <a:spcPts val="0"/>
              </a:spcBef>
              <a:spcAft>
                <a:spcPts val="0"/>
              </a:spcAft>
              <a:buClr>
                <a:srgbClr val="002649"/>
              </a:buClr>
              <a:buSzPts val="5199"/>
              <a:buFont typeface="Arial"/>
              <a:buChar char="•"/>
            </a:pPr>
            <a:r>
              <a:rPr lang="en-US" sz="5199" b="0" i="0" u="none" strike="noStrike" cap="none">
                <a:solidFill>
                  <a:srgbClr val="002649"/>
                </a:solidFill>
                <a:latin typeface="Garamond"/>
                <a:ea typeface="Garamond"/>
                <a:cs typeface="Garamond"/>
                <a:sym typeface="Garamond"/>
              </a:rPr>
              <a:t>PFAS = </a:t>
            </a:r>
            <a:r>
              <a:rPr lang="en-US" sz="5400" b="0" i="0" u="none" strike="noStrike" cap="none">
                <a:solidFill>
                  <a:srgbClr val="002649"/>
                </a:solidFill>
                <a:latin typeface="Garamond"/>
                <a:ea typeface="Garamond"/>
                <a:cs typeface="Garamond"/>
                <a:sym typeface="Garamond"/>
              </a:rPr>
              <a:t>per- and polyfluoroalkyl substances</a:t>
            </a:r>
            <a:endParaRPr sz="5199" b="0" i="0" u="none" strike="noStrike" cap="none">
              <a:solidFill>
                <a:srgbClr val="002649"/>
              </a:solidFill>
              <a:latin typeface="Garamond"/>
              <a:ea typeface="Garamond"/>
              <a:cs typeface="Garamond"/>
              <a:sym typeface="Garamond"/>
            </a:endParaRPr>
          </a:p>
        </p:txBody>
      </p:sp>
      <p:sp>
        <p:nvSpPr>
          <p:cNvPr id="101" name="Google Shape;101;p2"/>
          <p:cNvSpPr txBox="1"/>
          <p:nvPr/>
        </p:nvSpPr>
        <p:spPr>
          <a:xfrm>
            <a:off x="7701009" y="2672408"/>
            <a:ext cx="9704241" cy="889282"/>
          </a:xfrm>
          <a:prstGeom prst="rect">
            <a:avLst/>
          </a:prstGeom>
          <a:noFill/>
          <a:ln>
            <a:noFill/>
          </a:ln>
        </p:spPr>
        <p:txBody>
          <a:bodyPr spcFirstLastPara="1" wrap="square" lIns="0" tIns="0" rIns="0" bIns="0" anchor="t" anchorCtr="0">
            <a:spAutoFit/>
          </a:bodyPr>
          <a:lstStyle/>
          <a:p>
            <a:pPr marL="685800" marR="0" lvl="0" indent="-685800" algn="l" rtl="0">
              <a:lnSpc>
                <a:spcPct val="140007"/>
              </a:lnSpc>
              <a:spcBef>
                <a:spcPts val="0"/>
              </a:spcBef>
              <a:spcAft>
                <a:spcPts val="0"/>
              </a:spcAft>
              <a:buClr>
                <a:srgbClr val="002649"/>
              </a:buClr>
              <a:buSzPts val="5199"/>
              <a:buFont typeface="Arial"/>
              <a:buChar char="•"/>
            </a:pPr>
            <a:r>
              <a:rPr lang="en-US" sz="5199" b="0" i="0" u="none" strike="noStrike" cap="none">
                <a:solidFill>
                  <a:srgbClr val="002649"/>
                </a:solidFill>
                <a:latin typeface="Garamond"/>
                <a:ea typeface="Garamond"/>
                <a:cs typeface="Garamond"/>
                <a:sym typeface="Garamond"/>
              </a:rPr>
              <a:t>Manufactured chemicals</a:t>
            </a:r>
            <a:endParaRPr/>
          </a:p>
        </p:txBody>
      </p:sp>
      <p:sp>
        <p:nvSpPr>
          <p:cNvPr id="102" name="Google Shape;102;p2"/>
          <p:cNvSpPr txBox="1"/>
          <p:nvPr/>
        </p:nvSpPr>
        <p:spPr>
          <a:xfrm>
            <a:off x="7701008" y="3561690"/>
            <a:ext cx="9704100" cy="1600500"/>
          </a:xfrm>
          <a:prstGeom prst="rect">
            <a:avLst/>
          </a:prstGeom>
          <a:noFill/>
          <a:ln>
            <a:noFill/>
          </a:ln>
        </p:spPr>
        <p:txBody>
          <a:bodyPr spcFirstLastPara="1" wrap="square" lIns="0" tIns="0" rIns="0" bIns="0" anchor="t" anchorCtr="0">
            <a:spAutoFit/>
          </a:bodyPr>
          <a:lstStyle/>
          <a:p>
            <a:pPr marL="685800" marR="0" lvl="0" indent="-685800" algn="l" rtl="0">
              <a:lnSpc>
                <a:spcPct val="100000"/>
              </a:lnSpc>
              <a:spcBef>
                <a:spcPts val="0"/>
              </a:spcBef>
              <a:spcAft>
                <a:spcPts val="0"/>
              </a:spcAft>
              <a:buClr>
                <a:srgbClr val="002649"/>
              </a:buClr>
              <a:buSzPts val="5199"/>
              <a:buFont typeface="Arial"/>
              <a:buChar char="•"/>
            </a:pPr>
            <a:r>
              <a:rPr lang="en-US" sz="5199" b="0" i="0" u="none" strike="noStrike" cap="none">
                <a:solidFill>
                  <a:srgbClr val="002649"/>
                </a:solidFill>
                <a:latin typeface="Garamond"/>
                <a:ea typeface="Garamond"/>
                <a:cs typeface="Garamond"/>
                <a:sym typeface="Garamond"/>
              </a:rPr>
              <a:t>Since 1940s: household products and industrial settings</a:t>
            </a:r>
            <a:endParaRPr/>
          </a:p>
        </p:txBody>
      </p:sp>
      <p:sp>
        <p:nvSpPr>
          <p:cNvPr id="103" name="Google Shape;103;p2"/>
          <p:cNvSpPr txBox="1"/>
          <p:nvPr/>
        </p:nvSpPr>
        <p:spPr>
          <a:xfrm>
            <a:off x="8729708" y="5397150"/>
            <a:ext cx="9704241" cy="889282"/>
          </a:xfrm>
          <a:prstGeom prst="rect">
            <a:avLst/>
          </a:prstGeom>
          <a:noFill/>
          <a:ln>
            <a:noFill/>
          </a:ln>
        </p:spPr>
        <p:txBody>
          <a:bodyPr spcFirstLastPara="1" wrap="square" lIns="0" tIns="0" rIns="0" bIns="0" anchor="t" anchorCtr="0">
            <a:spAutoFit/>
          </a:bodyPr>
          <a:lstStyle/>
          <a:p>
            <a:pPr marL="1143000" marR="0" lvl="1" indent="-685800" algn="l" rtl="0">
              <a:lnSpc>
                <a:spcPct val="140007"/>
              </a:lnSpc>
              <a:spcBef>
                <a:spcPts val="0"/>
              </a:spcBef>
              <a:spcAft>
                <a:spcPts val="0"/>
              </a:spcAft>
              <a:buClr>
                <a:srgbClr val="002649"/>
              </a:buClr>
              <a:buSzPts val="5199"/>
              <a:buFont typeface="Arial"/>
              <a:buChar char="•"/>
            </a:pPr>
            <a:r>
              <a:rPr lang="en-US" sz="5199" b="0" i="0" u="none" strike="noStrike" cap="none">
                <a:solidFill>
                  <a:srgbClr val="002649"/>
                </a:solidFill>
                <a:latin typeface="Garamond"/>
                <a:ea typeface="Garamond"/>
                <a:cs typeface="Garamond"/>
                <a:sym typeface="Garamond"/>
              </a:rPr>
              <a:t>Stain-resistant carpeting</a:t>
            </a:r>
            <a:endParaRPr/>
          </a:p>
        </p:txBody>
      </p:sp>
      <p:sp>
        <p:nvSpPr>
          <p:cNvPr id="104" name="Google Shape;104;p2"/>
          <p:cNvSpPr txBox="1"/>
          <p:nvPr/>
        </p:nvSpPr>
        <p:spPr>
          <a:xfrm>
            <a:off x="8729707" y="6309184"/>
            <a:ext cx="9704241" cy="889282"/>
          </a:xfrm>
          <a:prstGeom prst="rect">
            <a:avLst/>
          </a:prstGeom>
          <a:noFill/>
          <a:ln>
            <a:noFill/>
          </a:ln>
        </p:spPr>
        <p:txBody>
          <a:bodyPr spcFirstLastPara="1" wrap="square" lIns="0" tIns="0" rIns="0" bIns="0" anchor="t" anchorCtr="0">
            <a:spAutoFit/>
          </a:bodyPr>
          <a:lstStyle/>
          <a:p>
            <a:pPr marL="1143000" marR="0" lvl="1" indent="-685800" algn="l" rtl="0">
              <a:lnSpc>
                <a:spcPct val="140007"/>
              </a:lnSpc>
              <a:spcBef>
                <a:spcPts val="0"/>
              </a:spcBef>
              <a:spcAft>
                <a:spcPts val="0"/>
              </a:spcAft>
              <a:buClr>
                <a:srgbClr val="002649"/>
              </a:buClr>
              <a:buSzPts val="5199"/>
              <a:buFont typeface="Arial"/>
              <a:buChar char="•"/>
            </a:pPr>
            <a:r>
              <a:rPr lang="en-US" sz="5199" b="0" i="0" u="none" strike="noStrike" cap="none">
                <a:solidFill>
                  <a:srgbClr val="002649"/>
                </a:solidFill>
                <a:latin typeface="Garamond"/>
                <a:ea typeface="Garamond"/>
                <a:cs typeface="Garamond"/>
                <a:sym typeface="Garamond"/>
              </a:rPr>
              <a:t>Nonstick cookware</a:t>
            </a:r>
            <a:endParaRPr/>
          </a:p>
        </p:txBody>
      </p:sp>
      <p:sp>
        <p:nvSpPr>
          <p:cNvPr id="105" name="Google Shape;105;p2"/>
          <p:cNvSpPr txBox="1"/>
          <p:nvPr/>
        </p:nvSpPr>
        <p:spPr>
          <a:xfrm>
            <a:off x="8729707" y="7208490"/>
            <a:ext cx="9704241" cy="889282"/>
          </a:xfrm>
          <a:prstGeom prst="rect">
            <a:avLst/>
          </a:prstGeom>
          <a:noFill/>
          <a:ln>
            <a:noFill/>
          </a:ln>
        </p:spPr>
        <p:txBody>
          <a:bodyPr spcFirstLastPara="1" wrap="square" lIns="0" tIns="0" rIns="0" bIns="0" anchor="t" anchorCtr="0">
            <a:spAutoFit/>
          </a:bodyPr>
          <a:lstStyle/>
          <a:p>
            <a:pPr marL="1143000" marR="0" lvl="1" indent="-685800" algn="l" rtl="0">
              <a:lnSpc>
                <a:spcPct val="140007"/>
              </a:lnSpc>
              <a:spcBef>
                <a:spcPts val="0"/>
              </a:spcBef>
              <a:spcAft>
                <a:spcPts val="0"/>
              </a:spcAft>
              <a:buClr>
                <a:srgbClr val="002649"/>
              </a:buClr>
              <a:buSzPts val="5199"/>
              <a:buFont typeface="Arial"/>
              <a:buChar char="•"/>
            </a:pPr>
            <a:r>
              <a:rPr lang="en-US" sz="5199" b="0" i="0" u="none" strike="noStrike" cap="none">
                <a:solidFill>
                  <a:srgbClr val="002649"/>
                </a:solidFill>
                <a:latin typeface="Garamond"/>
                <a:ea typeface="Garamond"/>
                <a:cs typeface="Garamond"/>
                <a:sym typeface="Garamond"/>
              </a:rPr>
              <a:t>Grease proof food packaging</a:t>
            </a:r>
            <a:endParaRPr/>
          </a:p>
        </p:txBody>
      </p:sp>
      <p:sp>
        <p:nvSpPr>
          <p:cNvPr id="106" name="Google Shape;106;p2"/>
          <p:cNvSpPr txBox="1"/>
          <p:nvPr/>
        </p:nvSpPr>
        <p:spPr>
          <a:xfrm>
            <a:off x="8729707" y="8161519"/>
            <a:ext cx="9704241" cy="889282"/>
          </a:xfrm>
          <a:prstGeom prst="rect">
            <a:avLst/>
          </a:prstGeom>
          <a:noFill/>
          <a:ln>
            <a:noFill/>
          </a:ln>
        </p:spPr>
        <p:txBody>
          <a:bodyPr spcFirstLastPara="1" wrap="square" lIns="0" tIns="0" rIns="0" bIns="0" anchor="t" anchorCtr="0">
            <a:spAutoFit/>
          </a:bodyPr>
          <a:lstStyle/>
          <a:p>
            <a:pPr marL="1143000" marR="0" lvl="1" indent="-685800" algn="l" rtl="0">
              <a:lnSpc>
                <a:spcPct val="140007"/>
              </a:lnSpc>
              <a:spcBef>
                <a:spcPts val="0"/>
              </a:spcBef>
              <a:spcAft>
                <a:spcPts val="0"/>
              </a:spcAft>
              <a:buClr>
                <a:srgbClr val="002649"/>
              </a:buClr>
              <a:buSzPts val="5199"/>
              <a:buFont typeface="Arial"/>
              <a:buChar char="•"/>
            </a:pPr>
            <a:r>
              <a:rPr lang="en-US" sz="5199" b="0" i="0" u="none" strike="noStrike" cap="none">
                <a:solidFill>
                  <a:srgbClr val="002649"/>
                </a:solidFill>
                <a:latin typeface="Garamond"/>
                <a:ea typeface="Garamond"/>
                <a:cs typeface="Garamond"/>
                <a:sym typeface="Garamond"/>
              </a:rPr>
              <a:t>Waterproof clothing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3" descr="Shirt"/>
          <p:cNvPicPr preferRelativeResize="0"/>
          <p:nvPr/>
        </p:nvPicPr>
        <p:blipFill rotWithShape="1">
          <a:blip r:embed="rId3">
            <a:alphaModFix/>
          </a:blip>
          <a:srcRect/>
          <a:stretch/>
        </p:blipFill>
        <p:spPr>
          <a:xfrm>
            <a:off x="457148" y="3521403"/>
            <a:ext cx="3417600" cy="3417568"/>
          </a:xfrm>
          <a:prstGeom prst="rect">
            <a:avLst/>
          </a:prstGeom>
          <a:noFill/>
          <a:ln>
            <a:noFill/>
          </a:ln>
        </p:spPr>
      </p:pic>
      <p:pic>
        <p:nvPicPr>
          <p:cNvPr id="113" name="Google Shape;113;p3" descr="Tractor"/>
          <p:cNvPicPr preferRelativeResize="0"/>
          <p:nvPr/>
        </p:nvPicPr>
        <p:blipFill rotWithShape="1">
          <a:blip r:embed="rId4">
            <a:alphaModFix/>
          </a:blip>
          <a:srcRect/>
          <a:stretch/>
        </p:blipFill>
        <p:spPr>
          <a:xfrm>
            <a:off x="12844564" y="2737051"/>
            <a:ext cx="4986275" cy="4986275"/>
          </a:xfrm>
          <a:prstGeom prst="rect">
            <a:avLst/>
          </a:prstGeom>
          <a:noFill/>
          <a:ln>
            <a:noFill/>
          </a:ln>
        </p:spPr>
      </p:pic>
      <p:sp>
        <p:nvSpPr>
          <p:cNvPr id="114" name="Google Shape;114;p3"/>
          <p:cNvSpPr txBox="1"/>
          <p:nvPr/>
        </p:nvSpPr>
        <p:spPr>
          <a:xfrm>
            <a:off x="572074" y="1807650"/>
            <a:ext cx="3937800" cy="15393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5000" b="0" i="0" u="none" strike="noStrike" cap="none">
                <a:solidFill>
                  <a:srgbClr val="002649"/>
                </a:solidFill>
                <a:latin typeface="Garamond"/>
                <a:ea typeface="Garamond"/>
                <a:cs typeface="Garamond"/>
                <a:sym typeface="Garamond"/>
              </a:rPr>
              <a:t>Household &amp; industrial uses</a:t>
            </a:r>
            <a:endParaRPr sz="2000"/>
          </a:p>
        </p:txBody>
      </p:sp>
      <p:sp>
        <p:nvSpPr>
          <p:cNvPr id="115" name="Google Shape;115;p3"/>
          <p:cNvSpPr txBox="1"/>
          <p:nvPr/>
        </p:nvSpPr>
        <p:spPr>
          <a:xfrm>
            <a:off x="6795950" y="2007941"/>
            <a:ext cx="9704100" cy="769500"/>
          </a:xfrm>
          <a:prstGeom prst="rect">
            <a:avLst/>
          </a:prstGeom>
          <a:noFill/>
          <a:ln>
            <a:noFill/>
          </a:ln>
        </p:spPr>
        <p:txBody>
          <a:bodyPr spcFirstLastPara="1" wrap="square" lIns="0" tIns="0" rIns="0" bIns="0" anchor="t" anchorCtr="0">
            <a:spAutoFit/>
          </a:bodyPr>
          <a:lstStyle/>
          <a:p>
            <a:pPr marL="0" marR="0" lvl="0" indent="0" algn="l" rtl="0">
              <a:lnSpc>
                <a:spcPct val="165431"/>
              </a:lnSpc>
              <a:spcBef>
                <a:spcPts val="0"/>
              </a:spcBef>
              <a:spcAft>
                <a:spcPts val="0"/>
              </a:spcAft>
              <a:buNone/>
            </a:pPr>
            <a:r>
              <a:rPr lang="en-US" sz="5000">
                <a:solidFill>
                  <a:srgbClr val="002649"/>
                </a:solidFill>
                <a:latin typeface="Garamond"/>
                <a:ea typeface="Garamond"/>
                <a:cs typeface="Garamond"/>
                <a:sym typeface="Garamond"/>
              </a:rPr>
              <a:t>Waste stream</a:t>
            </a:r>
            <a:endParaRPr sz="5000"/>
          </a:p>
        </p:txBody>
      </p:sp>
      <p:sp>
        <p:nvSpPr>
          <p:cNvPr id="116" name="Google Shape;116;p3"/>
          <p:cNvSpPr txBox="1"/>
          <p:nvPr/>
        </p:nvSpPr>
        <p:spPr>
          <a:xfrm>
            <a:off x="6795874" y="3346950"/>
            <a:ext cx="9704100" cy="1847100"/>
          </a:xfrm>
          <a:prstGeom prst="rect">
            <a:avLst/>
          </a:prstGeom>
          <a:noFill/>
          <a:ln>
            <a:noFill/>
          </a:ln>
        </p:spPr>
        <p:txBody>
          <a:bodyPr spcFirstLastPara="1" wrap="square" lIns="0" tIns="0" rIns="0" bIns="0" anchor="t" anchorCtr="0">
            <a:spAutoFit/>
          </a:bodyPr>
          <a:lstStyle/>
          <a:p>
            <a:pPr marL="571500" marR="0" lvl="0" indent="-571500" algn="l" rtl="0">
              <a:spcBef>
                <a:spcPts val="0"/>
              </a:spcBef>
              <a:spcAft>
                <a:spcPts val="0"/>
              </a:spcAft>
              <a:buClr>
                <a:srgbClr val="002649"/>
              </a:buClr>
              <a:buSzPts val="4000"/>
              <a:buFont typeface="Arial"/>
              <a:buChar char="•"/>
            </a:pPr>
            <a:r>
              <a:rPr lang="en-US" sz="4000">
                <a:solidFill>
                  <a:srgbClr val="002649"/>
                </a:solidFill>
                <a:latin typeface="Garamond"/>
                <a:ea typeface="Garamond"/>
                <a:cs typeface="Garamond"/>
                <a:sym typeface="Garamond"/>
              </a:rPr>
              <a:t>Sewage sludge</a:t>
            </a:r>
            <a:endParaRPr/>
          </a:p>
          <a:p>
            <a:pPr marL="571500" marR="0" lvl="0" indent="-571500" algn="l" rtl="0">
              <a:spcBef>
                <a:spcPts val="0"/>
              </a:spcBef>
              <a:spcAft>
                <a:spcPts val="0"/>
              </a:spcAft>
              <a:buClr>
                <a:srgbClr val="002649"/>
              </a:buClr>
              <a:buSzPts val="4000"/>
              <a:buFont typeface="Arial"/>
              <a:buChar char="•"/>
            </a:pPr>
            <a:r>
              <a:rPr lang="en-US" sz="4000">
                <a:solidFill>
                  <a:srgbClr val="002649"/>
                </a:solidFill>
                <a:latin typeface="Garamond"/>
                <a:ea typeface="Garamond"/>
                <a:cs typeface="Garamond"/>
                <a:sym typeface="Garamond"/>
              </a:rPr>
              <a:t>Septage</a:t>
            </a:r>
            <a:endParaRPr/>
          </a:p>
          <a:p>
            <a:pPr marL="571500" marR="0" lvl="0" indent="-571500" algn="l" rtl="0">
              <a:spcBef>
                <a:spcPts val="0"/>
              </a:spcBef>
              <a:spcAft>
                <a:spcPts val="0"/>
              </a:spcAft>
              <a:buClr>
                <a:srgbClr val="002649"/>
              </a:buClr>
              <a:buSzPts val="4000"/>
              <a:buFont typeface="Arial"/>
              <a:buChar char="•"/>
            </a:pPr>
            <a:r>
              <a:rPr lang="en-US" sz="4000">
                <a:solidFill>
                  <a:srgbClr val="002649"/>
                </a:solidFill>
                <a:latin typeface="Garamond"/>
                <a:ea typeface="Garamond"/>
                <a:cs typeface="Garamond"/>
                <a:sym typeface="Garamond"/>
              </a:rPr>
              <a:t>Biosolids</a:t>
            </a:r>
            <a:endParaRPr/>
          </a:p>
        </p:txBody>
      </p:sp>
      <p:sp>
        <p:nvSpPr>
          <p:cNvPr id="117" name="Google Shape;117;p3"/>
          <p:cNvSpPr txBox="1"/>
          <p:nvPr/>
        </p:nvSpPr>
        <p:spPr>
          <a:xfrm>
            <a:off x="13628888" y="1807652"/>
            <a:ext cx="3417600" cy="15393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5000">
                <a:solidFill>
                  <a:srgbClr val="002649"/>
                </a:solidFill>
                <a:latin typeface="Garamond"/>
                <a:ea typeface="Garamond"/>
                <a:cs typeface="Garamond"/>
                <a:sym typeface="Garamond"/>
              </a:rPr>
              <a:t>Spread on farmers fields</a:t>
            </a:r>
            <a:endParaRPr sz="5000"/>
          </a:p>
        </p:txBody>
      </p:sp>
      <p:sp>
        <p:nvSpPr>
          <p:cNvPr id="118" name="Google Shape;118;p3"/>
          <p:cNvSpPr/>
          <p:nvPr/>
        </p:nvSpPr>
        <p:spPr>
          <a:xfrm>
            <a:off x="4924157" y="3521406"/>
            <a:ext cx="936000" cy="1672200"/>
          </a:xfrm>
          <a:prstGeom prst="rightArrow">
            <a:avLst>
              <a:gd name="adj1" fmla="val 50000"/>
              <a:gd name="adj2" fmla="val 50000"/>
            </a:avLst>
          </a:prstGeom>
          <a:solidFill>
            <a:srgbClr val="002649"/>
          </a:solidFill>
          <a:ln w="25400" cap="flat" cmpd="sng">
            <a:solidFill>
              <a:srgbClr val="00264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3"/>
          <p:cNvSpPr/>
          <p:nvPr/>
        </p:nvSpPr>
        <p:spPr>
          <a:xfrm>
            <a:off x="11367686" y="3490556"/>
            <a:ext cx="936000" cy="1672200"/>
          </a:xfrm>
          <a:prstGeom prst="rightArrow">
            <a:avLst>
              <a:gd name="adj1" fmla="val 50000"/>
              <a:gd name="adj2" fmla="val 50000"/>
            </a:avLst>
          </a:prstGeom>
          <a:solidFill>
            <a:srgbClr val="002649"/>
          </a:solidFill>
          <a:ln w="25400" cap="flat" cmpd="sng">
            <a:solidFill>
              <a:srgbClr val="00264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0" name="Google Shape;120;p3"/>
          <p:cNvSpPr txBox="1"/>
          <p:nvPr/>
        </p:nvSpPr>
        <p:spPr>
          <a:xfrm>
            <a:off x="986452" y="8508450"/>
            <a:ext cx="16844400" cy="11391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3700">
                <a:solidFill>
                  <a:srgbClr val="002649"/>
                </a:solidFill>
                <a:latin typeface="Garamond"/>
                <a:ea typeface="Garamond"/>
                <a:cs typeface="Garamond"/>
                <a:sym typeface="Garamond"/>
              </a:rPr>
              <a:t>Note: PFAS levels in our society have declined dramatically (especially PFOS and PFOA) and PFAS levels in most composts  and manures are much lower than 20 years ago. </a:t>
            </a:r>
            <a:endParaRPr sz="7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7" name="Google Shape;127;p4"/>
          <p:cNvSpPr txBox="1"/>
          <p:nvPr/>
        </p:nvSpPr>
        <p:spPr>
          <a:xfrm>
            <a:off x="572700" y="498275"/>
            <a:ext cx="17075400" cy="21698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6000" dirty="0">
                <a:solidFill>
                  <a:srgbClr val="002649"/>
                </a:solidFill>
                <a:latin typeface="Garamond"/>
                <a:ea typeface="Garamond"/>
                <a:cs typeface="Garamond"/>
                <a:sym typeface="Garamond"/>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Many routes of exposure:</a:t>
            </a:r>
          </a:p>
          <a:p>
            <a:pPr marL="0" marR="0" lvl="0" indent="0" algn="l" rtl="0">
              <a:spcBef>
                <a:spcPts val="0"/>
              </a:spcBef>
              <a:spcAft>
                <a:spcPts val="0"/>
              </a:spcAft>
              <a:buNone/>
            </a:pPr>
            <a:endParaRPr lang="en-US" sz="3700" dirty="0">
              <a:solidFill>
                <a:srgbClr val="002649"/>
              </a:solidFill>
              <a:latin typeface="Garamond"/>
              <a:sym typeface="Garamond"/>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endParaRPr>
          </a:p>
          <a:p>
            <a:pPr marL="0" marR="0" lvl="0" indent="0" algn="l" rtl="0">
              <a:spcBef>
                <a:spcPts val="0"/>
              </a:spcBef>
              <a:spcAft>
                <a:spcPts val="0"/>
              </a:spcAft>
              <a:buNone/>
            </a:pPr>
            <a:endParaRPr lang="en-US" sz="3700" dirty="0">
              <a:solidFill>
                <a:srgbClr val="002649"/>
              </a:solidFill>
              <a:latin typeface="Garamond"/>
              <a:sym typeface="Garamond"/>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endParaRPr>
          </a:p>
          <a:p>
            <a:pPr marL="0" marR="0" lvl="0" indent="0" algn="l" rtl="0">
              <a:spcBef>
                <a:spcPts val="0"/>
              </a:spcBef>
              <a:spcAft>
                <a:spcPts val="0"/>
              </a:spcAft>
              <a:buNone/>
            </a:pPr>
            <a:endParaRPr sz="700" dirty="0"/>
          </a:p>
        </p:txBody>
      </p:sp>
      <p:pic>
        <p:nvPicPr>
          <p:cNvPr id="130" name="Google Shape;130;p4" descr="Confused person"/>
          <p:cNvPicPr preferRelativeResize="0"/>
          <p:nvPr/>
        </p:nvPicPr>
        <p:blipFill rotWithShape="1">
          <a:blip r:embed="rId3">
            <a:alphaModFix/>
          </a:blip>
          <a:srcRect/>
          <a:stretch/>
        </p:blipFill>
        <p:spPr>
          <a:xfrm>
            <a:off x="15116282" y="4080326"/>
            <a:ext cx="2142163" cy="2142163"/>
          </a:xfrm>
          <a:prstGeom prst="rect">
            <a:avLst/>
          </a:prstGeom>
          <a:noFill/>
          <a:ln>
            <a:noFill/>
          </a:ln>
        </p:spPr>
      </p:pic>
      <p:sp>
        <p:nvSpPr>
          <p:cNvPr id="139" name="Google Shape;139;p4"/>
          <p:cNvSpPr/>
          <p:nvPr/>
        </p:nvSpPr>
        <p:spPr>
          <a:xfrm rot="10800000" flipH="1">
            <a:off x="10207690" y="4956033"/>
            <a:ext cx="3862747" cy="622694"/>
          </a:xfrm>
          <a:prstGeom prst="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 name="Google Shape;116;p3">
            <a:extLst>
              <a:ext uri="{FF2B5EF4-FFF2-40B4-BE49-F238E27FC236}">
                <a16:creationId xmlns:a16="http://schemas.microsoft.com/office/drawing/2014/main" id="{B30A1E60-0112-5102-1534-7984C1B53A79}"/>
              </a:ext>
            </a:extLst>
          </p:cNvPr>
          <p:cNvSpPr txBox="1"/>
          <p:nvPr/>
        </p:nvSpPr>
        <p:spPr>
          <a:xfrm>
            <a:off x="3571053" y="1929436"/>
            <a:ext cx="3915669" cy="553998"/>
          </a:xfrm>
          <a:prstGeom prst="rect">
            <a:avLst/>
          </a:prstGeom>
          <a:noFill/>
          <a:ln>
            <a:noFill/>
          </a:ln>
        </p:spPr>
        <p:txBody>
          <a:bodyPr spcFirstLastPara="1" wrap="square" lIns="0" tIns="0" rIns="0" bIns="0" anchor="t" anchorCtr="0">
            <a:spAutoFit/>
          </a:bodyPr>
          <a:lstStyle/>
          <a:p>
            <a:pPr marR="0" lvl="0" algn="l" rtl="0">
              <a:spcBef>
                <a:spcPts val="0"/>
              </a:spcBef>
              <a:spcAft>
                <a:spcPts val="0"/>
              </a:spcAft>
              <a:buClr>
                <a:srgbClr val="002649"/>
              </a:buClr>
              <a:buSzPts val="4000"/>
            </a:pPr>
            <a:r>
              <a:rPr lang="en-US" sz="3600" dirty="0">
                <a:solidFill>
                  <a:srgbClr val="002649"/>
                </a:solidFill>
                <a:latin typeface="Garamond" panose="02020404030301010803" pitchFamily="18" charset="0"/>
              </a:rPr>
              <a:t>Non-stick cookware</a:t>
            </a:r>
            <a:endParaRPr sz="3600" dirty="0">
              <a:solidFill>
                <a:srgbClr val="002649"/>
              </a:solidFill>
              <a:latin typeface="Garamond" panose="02020404030301010803" pitchFamily="18" charset="0"/>
            </a:endParaRPr>
          </a:p>
        </p:txBody>
      </p:sp>
      <p:sp>
        <p:nvSpPr>
          <p:cNvPr id="19" name="Google Shape;116;p3">
            <a:extLst>
              <a:ext uri="{FF2B5EF4-FFF2-40B4-BE49-F238E27FC236}">
                <a16:creationId xmlns:a16="http://schemas.microsoft.com/office/drawing/2014/main" id="{48283755-9587-672B-C2AE-8D5F3AA4EB63}"/>
              </a:ext>
            </a:extLst>
          </p:cNvPr>
          <p:cNvSpPr txBox="1"/>
          <p:nvPr/>
        </p:nvSpPr>
        <p:spPr>
          <a:xfrm>
            <a:off x="572700" y="3004881"/>
            <a:ext cx="3915669" cy="553998"/>
          </a:xfrm>
          <a:prstGeom prst="rect">
            <a:avLst/>
          </a:prstGeom>
          <a:noFill/>
          <a:ln>
            <a:noFill/>
          </a:ln>
        </p:spPr>
        <p:txBody>
          <a:bodyPr spcFirstLastPara="1" wrap="square" lIns="0" tIns="0" rIns="0" bIns="0" anchor="t" anchorCtr="0">
            <a:spAutoFit/>
          </a:bodyPr>
          <a:lstStyle/>
          <a:p>
            <a:pPr marR="0" lvl="0" algn="l" rtl="0">
              <a:spcBef>
                <a:spcPts val="0"/>
              </a:spcBef>
              <a:spcAft>
                <a:spcPts val="0"/>
              </a:spcAft>
              <a:buClr>
                <a:srgbClr val="002649"/>
              </a:buClr>
              <a:buSzPts val="4000"/>
            </a:pPr>
            <a:r>
              <a:rPr lang="en-US" sz="3600" dirty="0">
                <a:solidFill>
                  <a:srgbClr val="002649"/>
                </a:solidFill>
                <a:latin typeface="Garamond" panose="02020404030301010803" pitchFamily="18" charset="0"/>
              </a:rPr>
              <a:t>Outdoor clothing</a:t>
            </a:r>
            <a:endParaRPr sz="3600" dirty="0">
              <a:solidFill>
                <a:srgbClr val="002649"/>
              </a:solidFill>
              <a:latin typeface="Garamond" panose="02020404030301010803" pitchFamily="18" charset="0"/>
            </a:endParaRPr>
          </a:p>
        </p:txBody>
      </p:sp>
      <p:sp>
        <p:nvSpPr>
          <p:cNvPr id="20" name="Google Shape;116;p3">
            <a:extLst>
              <a:ext uri="{FF2B5EF4-FFF2-40B4-BE49-F238E27FC236}">
                <a16:creationId xmlns:a16="http://schemas.microsoft.com/office/drawing/2014/main" id="{AE3EF529-4BD2-A281-D364-06E7FA9A7287}"/>
              </a:ext>
            </a:extLst>
          </p:cNvPr>
          <p:cNvSpPr txBox="1"/>
          <p:nvPr/>
        </p:nvSpPr>
        <p:spPr>
          <a:xfrm>
            <a:off x="504814" y="5301728"/>
            <a:ext cx="4548522" cy="553998"/>
          </a:xfrm>
          <a:prstGeom prst="rect">
            <a:avLst/>
          </a:prstGeom>
          <a:noFill/>
          <a:ln>
            <a:noFill/>
          </a:ln>
        </p:spPr>
        <p:txBody>
          <a:bodyPr spcFirstLastPara="1" wrap="square" lIns="0" tIns="0" rIns="0" bIns="0" anchor="t" anchorCtr="0">
            <a:spAutoFit/>
          </a:bodyPr>
          <a:lstStyle/>
          <a:p>
            <a:pPr marR="0" lvl="0" algn="l" rtl="0">
              <a:spcBef>
                <a:spcPts val="0"/>
              </a:spcBef>
              <a:spcAft>
                <a:spcPts val="0"/>
              </a:spcAft>
              <a:buClr>
                <a:srgbClr val="002649"/>
              </a:buClr>
              <a:buSzPts val="4000"/>
            </a:pPr>
            <a:r>
              <a:rPr lang="en-US" sz="3600" dirty="0">
                <a:solidFill>
                  <a:srgbClr val="002649"/>
                </a:solidFill>
                <a:latin typeface="Garamond" panose="02020404030301010803" pitchFamily="18" charset="0"/>
              </a:rPr>
              <a:t>Stain-resistant carpeting</a:t>
            </a:r>
            <a:endParaRPr sz="3600" dirty="0">
              <a:solidFill>
                <a:srgbClr val="002649"/>
              </a:solidFill>
              <a:latin typeface="Garamond" panose="02020404030301010803" pitchFamily="18" charset="0"/>
            </a:endParaRPr>
          </a:p>
        </p:txBody>
      </p:sp>
      <p:sp>
        <p:nvSpPr>
          <p:cNvPr id="21" name="Google Shape;116;p3">
            <a:extLst>
              <a:ext uri="{FF2B5EF4-FFF2-40B4-BE49-F238E27FC236}">
                <a16:creationId xmlns:a16="http://schemas.microsoft.com/office/drawing/2014/main" id="{D8E9F984-0D52-B520-D4F9-E82FFADFC9A9}"/>
              </a:ext>
            </a:extLst>
          </p:cNvPr>
          <p:cNvSpPr txBox="1"/>
          <p:nvPr/>
        </p:nvSpPr>
        <p:spPr>
          <a:xfrm>
            <a:off x="1314637" y="7373503"/>
            <a:ext cx="3915669" cy="553998"/>
          </a:xfrm>
          <a:prstGeom prst="rect">
            <a:avLst/>
          </a:prstGeom>
          <a:noFill/>
          <a:ln>
            <a:noFill/>
          </a:ln>
        </p:spPr>
        <p:txBody>
          <a:bodyPr spcFirstLastPara="1" wrap="square" lIns="0" tIns="0" rIns="0" bIns="0" anchor="t" anchorCtr="0">
            <a:spAutoFit/>
          </a:bodyPr>
          <a:lstStyle/>
          <a:p>
            <a:pPr marR="0" lvl="0" algn="l" rtl="0">
              <a:spcBef>
                <a:spcPts val="0"/>
              </a:spcBef>
              <a:spcAft>
                <a:spcPts val="0"/>
              </a:spcAft>
              <a:buClr>
                <a:srgbClr val="002649"/>
              </a:buClr>
              <a:buSzPts val="4000"/>
            </a:pPr>
            <a:r>
              <a:rPr lang="en-US" sz="3600" dirty="0">
                <a:solidFill>
                  <a:srgbClr val="002649"/>
                </a:solidFill>
                <a:latin typeface="Garamond" panose="02020404030301010803" pitchFamily="18" charset="0"/>
              </a:rPr>
              <a:t>Dental floss</a:t>
            </a:r>
            <a:endParaRPr sz="3600" dirty="0">
              <a:solidFill>
                <a:srgbClr val="002649"/>
              </a:solidFill>
              <a:latin typeface="Garamond" panose="02020404030301010803" pitchFamily="18" charset="0"/>
            </a:endParaRPr>
          </a:p>
        </p:txBody>
      </p:sp>
      <p:sp>
        <p:nvSpPr>
          <p:cNvPr id="22" name="Google Shape;116;p3">
            <a:extLst>
              <a:ext uri="{FF2B5EF4-FFF2-40B4-BE49-F238E27FC236}">
                <a16:creationId xmlns:a16="http://schemas.microsoft.com/office/drawing/2014/main" id="{DDE60294-3686-FBF3-BBA5-CD268335DCE9}"/>
              </a:ext>
            </a:extLst>
          </p:cNvPr>
          <p:cNvSpPr txBox="1"/>
          <p:nvPr/>
        </p:nvSpPr>
        <p:spPr>
          <a:xfrm>
            <a:off x="4911444" y="3724212"/>
            <a:ext cx="3915669" cy="1107996"/>
          </a:xfrm>
          <a:prstGeom prst="rect">
            <a:avLst/>
          </a:prstGeom>
          <a:noFill/>
          <a:ln>
            <a:noFill/>
          </a:ln>
        </p:spPr>
        <p:txBody>
          <a:bodyPr spcFirstLastPara="1" wrap="square" lIns="0" tIns="0" rIns="0" bIns="0" anchor="t" anchorCtr="0">
            <a:spAutoFit/>
          </a:bodyPr>
          <a:lstStyle/>
          <a:p>
            <a:pPr marR="0" lvl="0" algn="l" rtl="0">
              <a:spcBef>
                <a:spcPts val="0"/>
              </a:spcBef>
              <a:spcAft>
                <a:spcPts val="0"/>
              </a:spcAft>
              <a:buClr>
                <a:srgbClr val="002649"/>
              </a:buClr>
              <a:buSzPts val="4000"/>
            </a:pPr>
            <a:r>
              <a:rPr lang="en-US" sz="3600" dirty="0">
                <a:solidFill>
                  <a:srgbClr val="002649"/>
                </a:solidFill>
                <a:latin typeface="Garamond" panose="02020404030301010803" pitchFamily="18" charset="0"/>
              </a:rPr>
              <a:t>Paper plates and fast-food wrappers</a:t>
            </a:r>
            <a:endParaRPr sz="3600" dirty="0">
              <a:solidFill>
                <a:srgbClr val="002649"/>
              </a:solidFill>
              <a:latin typeface="Garamond" panose="02020404030301010803" pitchFamily="18" charset="0"/>
            </a:endParaRPr>
          </a:p>
        </p:txBody>
      </p:sp>
      <p:sp>
        <p:nvSpPr>
          <p:cNvPr id="24" name="Google Shape;116;p3">
            <a:extLst>
              <a:ext uri="{FF2B5EF4-FFF2-40B4-BE49-F238E27FC236}">
                <a16:creationId xmlns:a16="http://schemas.microsoft.com/office/drawing/2014/main" id="{2585B827-78EE-C1C1-5EB7-E031F30F1CA0}"/>
              </a:ext>
            </a:extLst>
          </p:cNvPr>
          <p:cNvSpPr txBox="1"/>
          <p:nvPr/>
        </p:nvSpPr>
        <p:spPr>
          <a:xfrm>
            <a:off x="5528887" y="6450152"/>
            <a:ext cx="3915669" cy="553998"/>
          </a:xfrm>
          <a:prstGeom prst="rect">
            <a:avLst/>
          </a:prstGeom>
          <a:noFill/>
          <a:ln>
            <a:noFill/>
          </a:ln>
        </p:spPr>
        <p:txBody>
          <a:bodyPr spcFirstLastPara="1" wrap="square" lIns="0" tIns="0" rIns="0" bIns="0" anchor="t" anchorCtr="0">
            <a:spAutoFit/>
          </a:bodyPr>
          <a:lstStyle/>
          <a:p>
            <a:pPr marR="0" lvl="0" algn="l" rtl="0">
              <a:spcBef>
                <a:spcPts val="0"/>
              </a:spcBef>
              <a:spcAft>
                <a:spcPts val="0"/>
              </a:spcAft>
              <a:buClr>
                <a:srgbClr val="002649"/>
              </a:buClr>
              <a:buSzPts val="4000"/>
            </a:pPr>
            <a:r>
              <a:rPr lang="en-US" sz="3600" dirty="0">
                <a:solidFill>
                  <a:srgbClr val="002649"/>
                </a:solidFill>
                <a:latin typeface="Garamond" panose="02020404030301010803" pitchFamily="18" charset="0"/>
              </a:rPr>
              <a:t>Drinking water</a:t>
            </a:r>
            <a:endParaRPr sz="3600" dirty="0">
              <a:solidFill>
                <a:srgbClr val="002649"/>
              </a:solidFill>
              <a:latin typeface="Garamond" panose="02020404030301010803" pitchFamily="18" charset="0"/>
            </a:endParaRPr>
          </a:p>
        </p:txBody>
      </p:sp>
      <p:sp>
        <p:nvSpPr>
          <p:cNvPr id="29" name="Google Shape;116;p3">
            <a:extLst>
              <a:ext uri="{FF2B5EF4-FFF2-40B4-BE49-F238E27FC236}">
                <a16:creationId xmlns:a16="http://schemas.microsoft.com/office/drawing/2014/main" id="{024E981A-DAA8-B471-39F0-D9EF5252230C}"/>
              </a:ext>
            </a:extLst>
          </p:cNvPr>
          <p:cNvSpPr txBox="1"/>
          <p:nvPr/>
        </p:nvSpPr>
        <p:spPr>
          <a:xfrm>
            <a:off x="4911443" y="8285707"/>
            <a:ext cx="6565210" cy="1107996"/>
          </a:xfrm>
          <a:prstGeom prst="rect">
            <a:avLst/>
          </a:prstGeom>
          <a:noFill/>
          <a:ln>
            <a:noFill/>
          </a:ln>
        </p:spPr>
        <p:txBody>
          <a:bodyPr spcFirstLastPara="1" wrap="square" lIns="0" tIns="0" rIns="0" bIns="0" anchor="t" anchorCtr="0">
            <a:spAutoFit/>
          </a:bodyPr>
          <a:lstStyle/>
          <a:p>
            <a:pPr marR="0" lvl="0" algn="l" rtl="0">
              <a:spcBef>
                <a:spcPts val="0"/>
              </a:spcBef>
              <a:spcAft>
                <a:spcPts val="0"/>
              </a:spcAft>
              <a:buClr>
                <a:srgbClr val="002649"/>
              </a:buClr>
              <a:buSzPts val="4000"/>
            </a:pPr>
            <a:r>
              <a:rPr lang="en-US" sz="3600" dirty="0">
                <a:solidFill>
                  <a:srgbClr val="002649"/>
                </a:solidFill>
                <a:latin typeface="Garamond" panose="02020404030301010803" pitchFamily="18" charset="0"/>
              </a:rPr>
              <a:t>Produce, meat, milk from PFAS impacted farms &amp; gardens</a:t>
            </a:r>
            <a:endParaRPr sz="3600" dirty="0">
              <a:solidFill>
                <a:srgbClr val="002649"/>
              </a:solidFill>
              <a:latin typeface="Garamond" panose="02020404030301010803"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2"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g12d68a7f202_1_6" descr="Tractor"/>
          <p:cNvPicPr preferRelativeResize="0"/>
          <p:nvPr/>
        </p:nvPicPr>
        <p:blipFill rotWithShape="1">
          <a:blip r:embed="rId3">
            <a:alphaModFix/>
          </a:blip>
          <a:srcRect/>
          <a:stretch/>
        </p:blipFill>
        <p:spPr>
          <a:xfrm>
            <a:off x="685800" y="5143500"/>
            <a:ext cx="2582856" cy="2582856"/>
          </a:xfrm>
          <a:prstGeom prst="rect">
            <a:avLst/>
          </a:prstGeom>
          <a:noFill/>
          <a:ln>
            <a:noFill/>
          </a:ln>
        </p:spPr>
      </p:pic>
      <p:sp>
        <p:nvSpPr>
          <p:cNvPr id="148" name="Google Shape;148;g12d68a7f202_1_6"/>
          <p:cNvSpPr txBox="1"/>
          <p:nvPr/>
        </p:nvSpPr>
        <p:spPr>
          <a:xfrm>
            <a:off x="572700" y="498275"/>
            <a:ext cx="17075400" cy="19857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6000" dirty="0">
                <a:solidFill>
                  <a:srgbClr val="002649"/>
                </a:solidFill>
                <a:latin typeface="Garamond"/>
                <a:ea typeface="Garamond"/>
                <a:cs typeface="Garamond"/>
                <a:sym typeface="Garamond"/>
              </a:rPr>
              <a:t>“Forever chemicals”</a:t>
            </a:r>
            <a:endParaRPr dirty="0"/>
          </a:p>
          <a:p>
            <a:pPr marL="0" marR="0" lvl="0" indent="0" algn="l" rtl="0">
              <a:spcBef>
                <a:spcPts val="0"/>
              </a:spcBef>
              <a:spcAft>
                <a:spcPts val="0"/>
              </a:spcAft>
              <a:buNone/>
            </a:pPr>
            <a:endParaRPr sz="3200" dirty="0">
              <a:solidFill>
                <a:srgbClr val="002649"/>
              </a:solidFill>
              <a:latin typeface="Garamond"/>
              <a:ea typeface="Garamond"/>
              <a:cs typeface="Garamond"/>
              <a:sym typeface="Garamond"/>
            </a:endParaRPr>
          </a:p>
          <a:p>
            <a:pPr marL="0" marR="0" lvl="0" indent="0" algn="l" rtl="0">
              <a:spcBef>
                <a:spcPts val="0"/>
              </a:spcBef>
              <a:spcAft>
                <a:spcPts val="0"/>
              </a:spcAft>
              <a:buNone/>
            </a:pPr>
            <a:r>
              <a:rPr lang="en-US" sz="3700" dirty="0">
                <a:solidFill>
                  <a:srgbClr val="002649"/>
                </a:solidFill>
                <a:latin typeface="Garamond"/>
                <a:ea typeface="Garamond"/>
                <a:cs typeface="Garamond"/>
                <a:sym typeface="Garamond"/>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Impacts on farms and gardens:</a:t>
            </a:r>
            <a:endParaRPr sz="700" dirty="0"/>
          </a:p>
        </p:txBody>
      </p:sp>
      <p:pic>
        <p:nvPicPr>
          <p:cNvPr id="149" name="Google Shape;149;g12d68a7f202_1_6" descr="Plant"/>
          <p:cNvPicPr preferRelativeResize="0"/>
          <p:nvPr/>
        </p:nvPicPr>
        <p:blipFill rotWithShape="1">
          <a:blip r:embed="rId4">
            <a:alphaModFix/>
          </a:blip>
          <a:srcRect/>
          <a:stretch/>
        </p:blipFill>
        <p:spPr>
          <a:xfrm>
            <a:off x="9570675" y="6128665"/>
            <a:ext cx="1851531" cy="1851531"/>
          </a:xfrm>
          <a:prstGeom prst="rect">
            <a:avLst/>
          </a:prstGeom>
          <a:noFill/>
          <a:ln>
            <a:noFill/>
          </a:ln>
        </p:spPr>
      </p:pic>
      <p:pic>
        <p:nvPicPr>
          <p:cNvPr id="150" name="Google Shape;150;g12d68a7f202_1_6" descr="Cow"/>
          <p:cNvPicPr preferRelativeResize="0"/>
          <p:nvPr/>
        </p:nvPicPr>
        <p:blipFill rotWithShape="1">
          <a:blip r:embed="rId5">
            <a:alphaModFix/>
          </a:blip>
          <a:srcRect/>
          <a:stretch/>
        </p:blipFill>
        <p:spPr>
          <a:xfrm>
            <a:off x="14325436" y="2613099"/>
            <a:ext cx="2142162" cy="2142162"/>
          </a:xfrm>
          <a:prstGeom prst="rect">
            <a:avLst/>
          </a:prstGeom>
          <a:noFill/>
          <a:ln>
            <a:noFill/>
          </a:ln>
        </p:spPr>
      </p:pic>
      <p:pic>
        <p:nvPicPr>
          <p:cNvPr id="151" name="Google Shape;151;g12d68a7f202_1_6" descr="Confused person"/>
          <p:cNvPicPr preferRelativeResize="0"/>
          <p:nvPr/>
        </p:nvPicPr>
        <p:blipFill rotWithShape="1">
          <a:blip r:embed="rId6">
            <a:alphaModFix/>
          </a:blip>
          <a:srcRect/>
          <a:stretch/>
        </p:blipFill>
        <p:spPr>
          <a:xfrm>
            <a:off x="14260122" y="7618408"/>
            <a:ext cx="2142163" cy="2142163"/>
          </a:xfrm>
          <a:prstGeom prst="rect">
            <a:avLst/>
          </a:prstGeom>
          <a:noFill/>
          <a:ln>
            <a:noFill/>
          </a:ln>
        </p:spPr>
      </p:pic>
      <p:pic>
        <p:nvPicPr>
          <p:cNvPr id="152" name="Google Shape;152;g12d68a7f202_1_6" descr="Water"/>
          <p:cNvPicPr preferRelativeResize="0"/>
          <p:nvPr/>
        </p:nvPicPr>
        <p:blipFill rotWithShape="1">
          <a:blip r:embed="rId7">
            <a:alphaModFix/>
          </a:blip>
          <a:srcRect/>
          <a:stretch/>
        </p:blipFill>
        <p:spPr>
          <a:xfrm>
            <a:off x="5319156" y="7879331"/>
            <a:ext cx="1620316" cy="1620316"/>
          </a:xfrm>
          <a:prstGeom prst="rect">
            <a:avLst/>
          </a:prstGeom>
          <a:noFill/>
          <a:ln>
            <a:noFill/>
          </a:ln>
        </p:spPr>
      </p:pic>
      <p:pic>
        <p:nvPicPr>
          <p:cNvPr id="153" name="Google Shape;153;g12d68a7f202_1_6" descr="Farm scene"/>
          <p:cNvPicPr preferRelativeResize="0"/>
          <p:nvPr/>
        </p:nvPicPr>
        <p:blipFill rotWithShape="1">
          <a:blip r:embed="rId8">
            <a:alphaModFix/>
          </a:blip>
          <a:srcRect/>
          <a:stretch/>
        </p:blipFill>
        <p:spPr>
          <a:xfrm>
            <a:off x="5208897" y="3209571"/>
            <a:ext cx="1913331" cy="1913331"/>
          </a:xfrm>
          <a:prstGeom prst="rect">
            <a:avLst/>
          </a:prstGeom>
          <a:noFill/>
          <a:ln>
            <a:noFill/>
          </a:ln>
        </p:spPr>
      </p:pic>
      <p:sp>
        <p:nvSpPr>
          <p:cNvPr id="154" name="Google Shape;154;g12d68a7f202_1_6"/>
          <p:cNvSpPr/>
          <p:nvPr/>
        </p:nvSpPr>
        <p:spPr>
          <a:xfrm rot="-2069930">
            <a:off x="2992180" y="5032200"/>
            <a:ext cx="1827364" cy="569346"/>
          </a:xfrm>
          <a:prstGeom prst="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5" name="Google Shape;155;g12d68a7f202_1_6"/>
          <p:cNvSpPr/>
          <p:nvPr/>
        </p:nvSpPr>
        <p:spPr>
          <a:xfrm rot="-5400000" flipH="1">
            <a:off x="4366542" y="6227993"/>
            <a:ext cx="2794500" cy="507900"/>
          </a:xfrm>
          <a:prstGeom prst="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6" name="Google Shape;156;g12d68a7f202_1_6"/>
          <p:cNvSpPr/>
          <p:nvPr/>
        </p:nvSpPr>
        <p:spPr>
          <a:xfrm rot="5400000" flipH="1">
            <a:off x="4969671" y="6211030"/>
            <a:ext cx="2794500" cy="542100"/>
          </a:xfrm>
          <a:prstGeom prst="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7" name="Google Shape;157;g12d68a7f202_1_6"/>
          <p:cNvSpPr/>
          <p:nvPr/>
        </p:nvSpPr>
        <p:spPr>
          <a:xfrm rot="-8376248" flipH="1">
            <a:off x="6956476" y="5465761"/>
            <a:ext cx="3176533" cy="368805"/>
          </a:xfrm>
          <a:prstGeom prst="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8" name="Google Shape;158;g12d68a7f202_1_6"/>
          <p:cNvSpPr/>
          <p:nvPr/>
        </p:nvSpPr>
        <p:spPr>
          <a:xfrm rot="-9689110" flipH="1">
            <a:off x="11680457" y="7968369"/>
            <a:ext cx="2517713" cy="502044"/>
          </a:xfrm>
          <a:prstGeom prst="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9" name="Google Shape;159;g12d68a7f202_1_6"/>
          <p:cNvSpPr/>
          <p:nvPr/>
        </p:nvSpPr>
        <p:spPr>
          <a:xfrm rot="9029435" flipH="1">
            <a:off x="10744527" y="5060189"/>
            <a:ext cx="3802937" cy="471944"/>
          </a:xfrm>
          <a:prstGeom prst="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0" name="Google Shape;160;g12d68a7f202_1_6"/>
          <p:cNvSpPr/>
          <p:nvPr/>
        </p:nvSpPr>
        <p:spPr>
          <a:xfrm rot="-5400000" flipH="1">
            <a:off x="13945758" y="5807814"/>
            <a:ext cx="2727900" cy="622800"/>
          </a:xfrm>
          <a:prstGeom prst="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1" name="Google Shape;161;g12d68a7f202_1_6"/>
          <p:cNvSpPr/>
          <p:nvPr/>
        </p:nvSpPr>
        <p:spPr>
          <a:xfrm rot="10800000" flipH="1">
            <a:off x="7467600" y="8896354"/>
            <a:ext cx="5288100" cy="462000"/>
          </a:xfrm>
          <a:prstGeom prst="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2" name="Google Shape;162;g12d68a7f202_1_6"/>
          <p:cNvSpPr/>
          <p:nvPr/>
        </p:nvSpPr>
        <p:spPr>
          <a:xfrm rot="-1817800">
            <a:off x="6139484" y="5654406"/>
            <a:ext cx="8303444" cy="443011"/>
          </a:xfrm>
          <a:prstGeom prst="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5"/>
          <p:cNvSpPr txBox="1"/>
          <p:nvPr/>
        </p:nvSpPr>
        <p:spPr>
          <a:xfrm>
            <a:off x="572700" y="498275"/>
            <a:ext cx="17354100" cy="23088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5000">
                <a:solidFill>
                  <a:srgbClr val="002649"/>
                </a:solidFill>
                <a:latin typeface="Garamond"/>
                <a:ea typeface="Garamond"/>
                <a:cs typeface="Garamond"/>
                <a:sym typeface="Garamond"/>
              </a:rPr>
              <a:t>PFOA and PFOS are two of the better studied PFAS compounds and are suspected to cause human harm in relatively small quantities. </a:t>
            </a:r>
            <a:endParaRPr sz="5000"/>
          </a:p>
          <a:p>
            <a:pPr marL="0" marR="0" lvl="0" indent="0" algn="l" rtl="0">
              <a:spcBef>
                <a:spcPts val="0"/>
              </a:spcBef>
              <a:spcAft>
                <a:spcPts val="0"/>
              </a:spcAft>
              <a:buNone/>
            </a:pPr>
            <a:r>
              <a:rPr lang="en-US" sz="5000">
                <a:solidFill>
                  <a:srgbClr val="002649"/>
                </a:solidFill>
                <a:latin typeface="Garamond"/>
                <a:ea typeface="Garamond"/>
                <a:cs typeface="Garamond"/>
                <a:sym typeface="Garamond"/>
              </a:rPr>
              <a:t>Studies suggest PFAS exposure can lead to: </a:t>
            </a:r>
            <a:endParaRPr sz="5000"/>
          </a:p>
        </p:txBody>
      </p:sp>
      <p:sp>
        <p:nvSpPr>
          <p:cNvPr id="169" name="Google Shape;169;p5"/>
          <p:cNvSpPr txBox="1"/>
          <p:nvPr/>
        </p:nvSpPr>
        <p:spPr>
          <a:xfrm>
            <a:off x="4540145" y="3203860"/>
            <a:ext cx="10730866" cy="6569812"/>
          </a:xfrm>
          <a:prstGeom prst="rect">
            <a:avLst/>
          </a:prstGeom>
          <a:noFill/>
          <a:ln>
            <a:noFill/>
          </a:ln>
        </p:spPr>
        <p:txBody>
          <a:bodyPr spcFirstLastPara="1" wrap="square" lIns="0" tIns="0" rIns="0" bIns="0" anchor="t" anchorCtr="0">
            <a:spAutoFit/>
          </a:bodyPr>
          <a:lstStyle/>
          <a:p>
            <a:pPr marL="457200" marR="0" lvl="0" indent="-457200" algn="l" rtl="0">
              <a:lnSpc>
                <a:spcPct val="150000"/>
              </a:lnSpc>
              <a:spcBef>
                <a:spcPts val="0"/>
              </a:spcBef>
              <a:spcAft>
                <a:spcPts val="0"/>
              </a:spcAft>
              <a:buClr>
                <a:srgbClr val="002649"/>
              </a:buClr>
              <a:buSzPts val="3600"/>
              <a:buFont typeface="Arial"/>
              <a:buChar char="•"/>
            </a:pPr>
            <a:r>
              <a:rPr lang="en-US" sz="3600">
                <a:solidFill>
                  <a:srgbClr val="002649"/>
                </a:solidFill>
                <a:latin typeface="Garamond"/>
                <a:ea typeface="Garamond"/>
                <a:cs typeface="Garamond"/>
                <a:sym typeface="Garamond"/>
              </a:rPr>
              <a:t>Increased cholesterol levels</a:t>
            </a:r>
            <a:endParaRPr/>
          </a:p>
          <a:p>
            <a:pPr marL="457200" marR="0" lvl="0" indent="-457200" algn="l" rtl="0">
              <a:lnSpc>
                <a:spcPct val="150000"/>
              </a:lnSpc>
              <a:spcBef>
                <a:spcPts val="0"/>
              </a:spcBef>
              <a:spcAft>
                <a:spcPts val="0"/>
              </a:spcAft>
              <a:buClr>
                <a:srgbClr val="002649"/>
              </a:buClr>
              <a:buSzPts val="3600"/>
              <a:buFont typeface="Arial"/>
              <a:buChar char="•"/>
            </a:pPr>
            <a:r>
              <a:rPr lang="en-US" sz="3600">
                <a:solidFill>
                  <a:srgbClr val="002649"/>
                </a:solidFill>
                <a:latin typeface="Garamond"/>
                <a:ea typeface="Garamond"/>
                <a:cs typeface="Garamond"/>
                <a:sym typeface="Garamond"/>
              </a:rPr>
              <a:t>Changes in liver enzymes</a:t>
            </a:r>
            <a:endParaRPr/>
          </a:p>
          <a:p>
            <a:pPr marL="457200" marR="0" lvl="0" indent="-457200" algn="l" rtl="0">
              <a:lnSpc>
                <a:spcPct val="150000"/>
              </a:lnSpc>
              <a:spcBef>
                <a:spcPts val="0"/>
              </a:spcBef>
              <a:spcAft>
                <a:spcPts val="0"/>
              </a:spcAft>
              <a:buClr>
                <a:srgbClr val="002649"/>
              </a:buClr>
              <a:buSzPts val="3600"/>
              <a:buFont typeface="Arial"/>
              <a:buChar char="•"/>
            </a:pPr>
            <a:r>
              <a:rPr lang="en-US" sz="3600">
                <a:solidFill>
                  <a:srgbClr val="002649"/>
                </a:solidFill>
                <a:latin typeface="Garamond"/>
                <a:ea typeface="Garamond"/>
                <a:cs typeface="Garamond"/>
                <a:sym typeface="Garamond"/>
              </a:rPr>
              <a:t>Decreased vaccine response in children</a:t>
            </a:r>
            <a:endParaRPr/>
          </a:p>
          <a:p>
            <a:pPr marL="457200" marR="0" lvl="0" indent="-457200" algn="l" rtl="0">
              <a:lnSpc>
                <a:spcPct val="150000"/>
              </a:lnSpc>
              <a:spcBef>
                <a:spcPts val="0"/>
              </a:spcBef>
              <a:spcAft>
                <a:spcPts val="0"/>
              </a:spcAft>
              <a:buClr>
                <a:srgbClr val="002649"/>
              </a:buClr>
              <a:buSzPts val="3600"/>
              <a:buFont typeface="Arial"/>
              <a:buChar char="•"/>
            </a:pPr>
            <a:r>
              <a:rPr lang="en-US" sz="3600">
                <a:solidFill>
                  <a:srgbClr val="002649"/>
                </a:solidFill>
                <a:latin typeface="Garamond"/>
                <a:ea typeface="Garamond"/>
                <a:cs typeface="Garamond"/>
                <a:sym typeface="Garamond"/>
              </a:rPr>
              <a:t>Decreased birth weight</a:t>
            </a:r>
            <a:endParaRPr/>
          </a:p>
          <a:p>
            <a:pPr marL="457200" marR="0" lvl="0" indent="-457200" algn="l" rtl="0">
              <a:lnSpc>
                <a:spcPct val="150000"/>
              </a:lnSpc>
              <a:spcBef>
                <a:spcPts val="0"/>
              </a:spcBef>
              <a:spcAft>
                <a:spcPts val="0"/>
              </a:spcAft>
              <a:buClr>
                <a:srgbClr val="002649"/>
              </a:buClr>
              <a:buSzPts val="3600"/>
              <a:buFont typeface="Arial"/>
              <a:buChar char="•"/>
            </a:pPr>
            <a:r>
              <a:rPr lang="en-US" sz="3600">
                <a:solidFill>
                  <a:srgbClr val="002649"/>
                </a:solidFill>
                <a:latin typeface="Garamond"/>
                <a:ea typeface="Garamond"/>
                <a:cs typeface="Garamond"/>
                <a:sym typeface="Garamond"/>
              </a:rPr>
              <a:t>Thyroid disease</a:t>
            </a:r>
            <a:endParaRPr/>
          </a:p>
          <a:p>
            <a:pPr marL="457200" marR="0" lvl="0" indent="-457200" algn="l" rtl="0">
              <a:lnSpc>
                <a:spcPct val="150000"/>
              </a:lnSpc>
              <a:spcBef>
                <a:spcPts val="0"/>
              </a:spcBef>
              <a:spcAft>
                <a:spcPts val="0"/>
              </a:spcAft>
              <a:buClr>
                <a:srgbClr val="002649"/>
              </a:buClr>
              <a:buSzPts val="3600"/>
              <a:buFont typeface="Arial"/>
              <a:buChar char="•"/>
            </a:pPr>
            <a:r>
              <a:rPr lang="en-US" sz="3600">
                <a:solidFill>
                  <a:srgbClr val="002649"/>
                </a:solidFill>
                <a:latin typeface="Garamond"/>
                <a:ea typeface="Garamond"/>
                <a:cs typeface="Garamond"/>
                <a:sym typeface="Garamond"/>
              </a:rPr>
              <a:t>Increased risk of high blood pressure or preeclampsia in pregnant women</a:t>
            </a:r>
            <a:endParaRPr/>
          </a:p>
          <a:p>
            <a:pPr marL="457200" marR="0" lvl="0" indent="-457200" algn="l" rtl="0">
              <a:lnSpc>
                <a:spcPct val="150000"/>
              </a:lnSpc>
              <a:spcBef>
                <a:spcPts val="0"/>
              </a:spcBef>
              <a:spcAft>
                <a:spcPts val="0"/>
              </a:spcAft>
              <a:buClr>
                <a:srgbClr val="002649"/>
              </a:buClr>
              <a:buSzPts val="3600"/>
              <a:buFont typeface="Arial"/>
              <a:buChar char="•"/>
            </a:pPr>
            <a:r>
              <a:rPr lang="en-US" sz="3600">
                <a:solidFill>
                  <a:srgbClr val="002649"/>
                </a:solidFill>
                <a:latin typeface="Garamond"/>
                <a:ea typeface="Garamond"/>
                <a:cs typeface="Garamond"/>
                <a:sym typeface="Garamond"/>
              </a:rPr>
              <a:t>Increased risk of kidney or testicular cancer</a:t>
            </a:r>
            <a:endParaRPr/>
          </a:p>
        </p:txBody>
      </p:sp>
      <p:pic>
        <p:nvPicPr>
          <p:cNvPr id="3" name="Graphic 2" descr="Man">
            <a:extLst>
              <a:ext uri="{FF2B5EF4-FFF2-40B4-BE49-F238E27FC236}">
                <a16:creationId xmlns:a16="http://schemas.microsoft.com/office/drawing/2014/main" id="{72B22194-F5FE-372D-956C-3548DD28B5D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42048" y="3203860"/>
            <a:ext cx="1510049" cy="1510049"/>
          </a:xfrm>
          <a:prstGeom prst="rect">
            <a:avLst/>
          </a:prstGeom>
        </p:spPr>
      </p:pic>
      <p:pic>
        <p:nvPicPr>
          <p:cNvPr id="5" name="Graphic 4" descr="Child with balloon">
            <a:extLst>
              <a:ext uri="{FF2B5EF4-FFF2-40B4-BE49-F238E27FC236}">
                <a16:creationId xmlns:a16="http://schemas.microsoft.com/office/drawing/2014/main" id="{3FAA50B0-7297-EB2B-1CF6-493EC8FAAA9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25723" y="5110694"/>
            <a:ext cx="1806175" cy="1806175"/>
          </a:xfrm>
          <a:prstGeom prst="rect">
            <a:avLst/>
          </a:prstGeom>
        </p:spPr>
      </p:pic>
      <p:pic>
        <p:nvPicPr>
          <p:cNvPr id="7" name="Graphic 6" descr="Pregnant lady">
            <a:extLst>
              <a:ext uri="{FF2B5EF4-FFF2-40B4-BE49-F238E27FC236}">
                <a16:creationId xmlns:a16="http://schemas.microsoft.com/office/drawing/2014/main" id="{5A226ADA-423D-3F1F-0BCF-43E8CDECBD2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88152" y="7529512"/>
            <a:ext cx="1690976" cy="16909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6"/>
          <p:cNvSpPr txBox="1"/>
          <p:nvPr/>
        </p:nvSpPr>
        <p:spPr>
          <a:xfrm>
            <a:off x="572704" y="498265"/>
            <a:ext cx="15581696" cy="92333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6000">
                <a:solidFill>
                  <a:srgbClr val="002649"/>
                </a:solidFill>
                <a:latin typeface="Garamond"/>
                <a:ea typeface="Garamond"/>
                <a:cs typeface="Garamond"/>
                <a:sym typeface="Garamond"/>
              </a:rPr>
              <a:t>How could PFAS have ended up in a home garden?</a:t>
            </a:r>
            <a:endParaRPr/>
          </a:p>
        </p:txBody>
      </p:sp>
      <p:pic>
        <p:nvPicPr>
          <p:cNvPr id="179" name="Google Shape;179;p6" descr="Plant"/>
          <p:cNvPicPr preferRelativeResize="0"/>
          <p:nvPr/>
        </p:nvPicPr>
        <p:blipFill rotWithShape="1">
          <a:blip r:embed="rId3">
            <a:alphaModFix/>
          </a:blip>
          <a:srcRect/>
          <a:stretch/>
        </p:blipFill>
        <p:spPr>
          <a:xfrm>
            <a:off x="313913" y="4755264"/>
            <a:ext cx="1851531" cy="1851531"/>
          </a:xfrm>
          <a:prstGeom prst="rect">
            <a:avLst/>
          </a:prstGeom>
          <a:noFill/>
          <a:ln>
            <a:noFill/>
          </a:ln>
        </p:spPr>
      </p:pic>
      <p:sp>
        <p:nvSpPr>
          <p:cNvPr id="180" name="Google Shape;180;p6"/>
          <p:cNvSpPr txBox="1"/>
          <p:nvPr/>
        </p:nvSpPr>
        <p:spPr>
          <a:xfrm>
            <a:off x="4495800" y="1638300"/>
            <a:ext cx="10731000" cy="1385400"/>
          </a:xfrm>
          <a:prstGeom prst="rect">
            <a:avLst/>
          </a:prstGeom>
          <a:noFill/>
          <a:ln>
            <a:noFill/>
          </a:ln>
        </p:spPr>
        <p:txBody>
          <a:bodyPr spcFirstLastPara="1" wrap="square" lIns="0" tIns="0" rIns="0" bIns="0" anchor="t" anchorCtr="0">
            <a:spAutoFit/>
          </a:bodyPr>
          <a:lstStyle/>
          <a:p>
            <a:pPr marL="457200" marR="0" lvl="0" indent="-457200" algn="l" rtl="0">
              <a:lnSpc>
                <a:spcPct val="150000"/>
              </a:lnSpc>
              <a:spcBef>
                <a:spcPts val="0"/>
              </a:spcBef>
              <a:spcAft>
                <a:spcPts val="0"/>
              </a:spcAft>
              <a:buClr>
                <a:srgbClr val="002649"/>
              </a:buClr>
              <a:buSzPts val="3600"/>
              <a:buFont typeface="Arial"/>
              <a:buChar char="•"/>
            </a:pPr>
            <a:r>
              <a:rPr lang="en-US" sz="3600">
                <a:solidFill>
                  <a:srgbClr val="002649"/>
                </a:solidFill>
                <a:latin typeface="Garamond"/>
                <a:ea typeface="Garamond"/>
                <a:cs typeface="Garamond"/>
                <a:sym typeface="Garamond"/>
              </a:rPr>
              <a:t>If a g</a:t>
            </a:r>
            <a:r>
              <a:rPr lang="en-US" sz="3600">
                <a:solidFill>
                  <a:srgbClr val="002649"/>
                </a:solidFill>
                <a:latin typeface="Garamond"/>
                <a:ea typeface="Garamond"/>
                <a:cs typeface="Garamond"/>
                <a:sym typeface="Garamond"/>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arden</a:t>
            </a:r>
            <a:r>
              <a:rPr lang="en-US" sz="3600">
                <a:solidFill>
                  <a:srgbClr val="002649"/>
                </a:solidFill>
                <a:latin typeface="Garamond"/>
                <a:ea typeface="Garamond"/>
                <a:cs typeface="Garamond"/>
                <a:sym typeface="Garamond"/>
              </a:rPr>
              <a:t> is on land that was once </a:t>
            </a:r>
            <a:r>
              <a:rPr lang="en-US" sz="3600" b="1">
                <a:solidFill>
                  <a:srgbClr val="002649"/>
                </a:solidFill>
                <a:latin typeface="Garamond"/>
                <a:ea typeface="Garamond"/>
                <a:cs typeface="Garamond"/>
                <a:sym typeface="Garamond"/>
              </a:rPr>
              <a:t>farmland with history of sludge application</a:t>
            </a:r>
            <a:endParaRPr b="1"/>
          </a:p>
        </p:txBody>
      </p:sp>
      <p:sp>
        <p:nvSpPr>
          <p:cNvPr id="181" name="Google Shape;181;p6"/>
          <p:cNvSpPr txBox="1"/>
          <p:nvPr/>
        </p:nvSpPr>
        <p:spPr>
          <a:xfrm>
            <a:off x="4495800" y="3222132"/>
            <a:ext cx="10731000" cy="1385400"/>
          </a:xfrm>
          <a:prstGeom prst="rect">
            <a:avLst/>
          </a:prstGeom>
          <a:noFill/>
          <a:ln>
            <a:noFill/>
          </a:ln>
        </p:spPr>
        <p:txBody>
          <a:bodyPr spcFirstLastPara="1" wrap="square" lIns="0" tIns="0" rIns="0" bIns="0" anchor="t" anchorCtr="0">
            <a:spAutoFit/>
          </a:bodyPr>
          <a:lstStyle/>
          <a:p>
            <a:pPr marL="457200" marR="0" lvl="0" indent="-457200" algn="l" rtl="0">
              <a:lnSpc>
                <a:spcPct val="150000"/>
              </a:lnSpc>
              <a:spcBef>
                <a:spcPts val="0"/>
              </a:spcBef>
              <a:spcAft>
                <a:spcPts val="0"/>
              </a:spcAft>
              <a:buClr>
                <a:srgbClr val="002649"/>
              </a:buClr>
              <a:buSzPts val="3600"/>
              <a:buFont typeface="Arial"/>
              <a:buChar char="•"/>
            </a:pPr>
            <a:r>
              <a:rPr lang="en-US" sz="3600">
                <a:solidFill>
                  <a:srgbClr val="002649"/>
                </a:solidFill>
                <a:latin typeface="Garamond"/>
                <a:ea typeface="Garamond"/>
                <a:cs typeface="Garamond"/>
                <a:sym typeface="Garamond"/>
              </a:rPr>
              <a:t>If </a:t>
            </a:r>
            <a:r>
              <a:rPr lang="en-US" sz="3600" b="1">
                <a:solidFill>
                  <a:srgbClr val="002649"/>
                </a:solidFill>
                <a:latin typeface="Garamond"/>
                <a:ea typeface="Garamond"/>
                <a:cs typeface="Garamond"/>
                <a:sym typeface="Garamond"/>
              </a:rPr>
              <a:t>topsoil from farmland with sludge application</a:t>
            </a:r>
            <a:r>
              <a:rPr lang="en-US" sz="3600">
                <a:solidFill>
                  <a:srgbClr val="002649"/>
                </a:solidFill>
                <a:latin typeface="Garamond"/>
                <a:ea typeface="Garamond"/>
                <a:cs typeface="Garamond"/>
                <a:sym typeface="Garamond"/>
              </a:rPr>
              <a:t> history was added</a:t>
            </a:r>
            <a:endParaRPr/>
          </a:p>
        </p:txBody>
      </p:sp>
      <p:sp>
        <p:nvSpPr>
          <p:cNvPr id="182" name="Google Shape;182;p6"/>
          <p:cNvSpPr txBox="1"/>
          <p:nvPr/>
        </p:nvSpPr>
        <p:spPr>
          <a:xfrm>
            <a:off x="4495800" y="4898757"/>
            <a:ext cx="10731000" cy="3047700"/>
          </a:xfrm>
          <a:prstGeom prst="rect">
            <a:avLst/>
          </a:prstGeom>
          <a:noFill/>
          <a:ln>
            <a:noFill/>
          </a:ln>
        </p:spPr>
        <p:txBody>
          <a:bodyPr spcFirstLastPara="1" wrap="square" lIns="0" tIns="0" rIns="0" bIns="0" anchor="t" anchorCtr="0">
            <a:spAutoFit/>
          </a:bodyPr>
          <a:lstStyle/>
          <a:p>
            <a:pPr marL="457200" marR="0" lvl="0" indent="-457200" algn="l" rtl="0">
              <a:lnSpc>
                <a:spcPct val="150000"/>
              </a:lnSpc>
              <a:spcBef>
                <a:spcPts val="0"/>
              </a:spcBef>
              <a:spcAft>
                <a:spcPts val="0"/>
              </a:spcAft>
              <a:buClr>
                <a:srgbClr val="002649"/>
              </a:buClr>
              <a:buSzPts val="3600"/>
              <a:buFont typeface="Arial"/>
              <a:buChar char="•"/>
            </a:pPr>
            <a:r>
              <a:rPr lang="en-US" sz="3600">
                <a:solidFill>
                  <a:srgbClr val="002649"/>
                </a:solidFill>
                <a:latin typeface="Garamond"/>
                <a:ea typeface="Garamond"/>
                <a:cs typeface="Garamond"/>
                <a:sym typeface="Garamond"/>
              </a:rPr>
              <a:t>Use of </a:t>
            </a:r>
            <a:r>
              <a:rPr lang="en-US" sz="3600" b="1">
                <a:solidFill>
                  <a:srgbClr val="002649"/>
                </a:solidFill>
                <a:latin typeface="Garamond"/>
                <a:ea typeface="Garamond"/>
                <a:cs typeface="Garamond"/>
                <a:sym typeface="Garamond"/>
              </a:rPr>
              <a:t>soil amendments</a:t>
            </a:r>
            <a:r>
              <a:rPr lang="en-US" sz="3600">
                <a:solidFill>
                  <a:srgbClr val="002649"/>
                </a:solidFill>
                <a:latin typeface="Garamond"/>
                <a:ea typeface="Garamond"/>
                <a:cs typeface="Garamond"/>
                <a:sym typeface="Garamond"/>
              </a:rPr>
              <a:t> containing: </a:t>
            </a:r>
            <a:endParaRPr/>
          </a:p>
          <a:p>
            <a:pPr marL="914400" marR="0" lvl="1" indent="-457200" algn="l" rtl="0">
              <a:lnSpc>
                <a:spcPct val="150000"/>
              </a:lnSpc>
              <a:spcBef>
                <a:spcPts val="0"/>
              </a:spcBef>
              <a:spcAft>
                <a:spcPts val="0"/>
              </a:spcAft>
              <a:buClr>
                <a:srgbClr val="002649"/>
              </a:buClr>
              <a:buSzPts val="3600"/>
              <a:buFont typeface="Arial"/>
              <a:buChar char="•"/>
            </a:pPr>
            <a:r>
              <a:rPr lang="en-US" sz="3600" b="0" i="0" u="none" strike="noStrike" cap="none">
                <a:solidFill>
                  <a:srgbClr val="002649"/>
                </a:solidFill>
                <a:latin typeface="Garamond"/>
                <a:ea typeface="Garamond"/>
                <a:cs typeface="Garamond"/>
                <a:sym typeface="Garamond"/>
              </a:rPr>
              <a:t>Sludge (“biosolids”)</a:t>
            </a:r>
            <a:endParaRPr/>
          </a:p>
          <a:p>
            <a:pPr marL="914400" marR="0" lvl="1" indent="-457200" algn="l" rtl="0">
              <a:lnSpc>
                <a:spcPct val="150000"/>
              </a:lnSpc>
              <a:spcBef>
                <a:spcPts val="0"/>
              </a:spcBef>
              <a:spcAft>
                <a:spcPts val="0"/>
              </a:spcAft>
              <a:buClr>
                <a:srgbClr val="002649"/>
              </a:buClr>
              <a:buSzPts val="3600"/>
              <a:buFont typeface="Arial"/>
              <a:buChar char="•"/>
            </a:pPr>
            <a:r>
              <a:rPr lang="en-US" sz="3600" b="0" i="0" u="none" strike="noStrike" cap="none">
                <a:solidFill>
                  <a:srgbClr val="002649"/>
                </a:solidFill>
                <a:latin typeface="Garamond"/>
                <a:ea typeface="Garamond"/>
                <a:cs typeface="Garamond"/>
                <a:sym typeface="Garamond"/>
              </a:rPr>
              <a:t>Manure from animals fed PFAS contaminated feed or water</a:t>
            </a:r>
            <a:endParaRPr/>
          </a:p>
        </p:txBody>
      </p:sp>
      <p:sp>
        <p:nvSpPr>
          <p:cNvPr id="183" name="Google Shape;183;p6"/>
          <p:cNvSpPr txBox="1"/>
          <p:nvPr/>
        </p:nvSpPr>
        <p:spPr>
          <a:xfrm>
            <a:off x="4495800" y="8065262"/>
            <a:ext cx="10731000" cy="1385400"/>
          </a:xfrm>
          <a:prstGeom prst="rect">
            <a:avLst/>
          </a:prstGeom>
          <a:noFill/>
          <a:ln>
            <a:noFill/>
          </a:ln>
        </p:spPr>
        <p:txBody>
          <a:bodyPr spcFirstLastPara="1" wrap="square" lIns="0" tIns="0" rIns="0" bIns="0" anchor="t" anchorCtr="0">
            <a:spAutoFit/>
          </a:bodyPr>
          <a:lstStyle/>
          <a:p>
            <a:pPr marL="457200" marR="0" lvl="0" indent="-457200" algn="l" rtl="0">
              <a:lnSpc>
                <a:spcPct val="150000"/>
              </a:lnSpc>
              <a:spcBef>
                <a:spcPts val="0"/>
              </a:spcBef>
              <a:spcAft>
                <a:spcPts val="0"/>
              </a:spcAft>
              <a:buClr>
                <a:srgbClr val="002649"/>
              </a:buClr>
              <a:buSzPts val="3600"/>
              <a:buFont typeface="Arial"/>
              <a:buChar char="•"/>
            </a:pPr>
            <a:r>
              <a:rPr lang="en-US" sz="3600">
                <a:solidFill>
                  <a:srgbClr val="002649"/>
                </a:solidFill>
                <a:latin typeface="Garamond"/>
                <a:ea typeface="Garamond"/>
                <a:cs typeface="Garamond"/>
                <a:sym typeface="Garamond"/>
              </a:rPr>
              <a:t>If a garden was </a:t>
            </a:r>
            <a:r>
              <a:rPr lang="en-US" sz="3600" b="1">
                <a:solidFill>
                  <a:srgbClr val="002649"/>
                </a:solidFill>
                <a:latin typeface="Garamond"/>
                <a:ea typeface="Garamond"/>
                <a:cs typeface="Garamond"/>
                <a:sym typeface="Garamond"/>
              </a:rPr>
              <a:t>irrigated</a:t>
            </a:r>
            <a:r>
              <a:rPr lang="en-US" sz="3600">
                <a:solidFill>
                  <a:srgbClr val="002649"/>
                </a:solidFill>
                <a:latin typeface="Garamond"/>
                <a:ea typeface="Garamond"/>
                <a:cs typeface="Garamond"/>
                <a:sym typeface="Garamond"/>
              </a:rPr>
              <a:t> with water from a source that contains PFAS</a:t>
            </a:r>
            <a:endParaRPr/>
          </a:p>
        </p:txBody>
      </p:sp>
      <p:pic>
        <p:nvPicPr>
          <p:cNvPr id="184" name="Google Shape;184;p6" descr="Watering pot"/>
          <p:cNvPicPr preferRelativeResize="0"/>
          <p:nvPr/>
        </p:nvPicPr>
        <p:blipFill rotWithShape="1">
          <a:blip r:embed="rId4">
            <a:alphaModFix/>
          </a:blip>
          <a:srcRect/>
          <a:stretch/>
        </p:blipFill>
        <p:spPr>
          <a:xfrm>
            <a:off x="332571" y="7036095"/>
            <a:ext cx="1851531" cy="1851531"/>
          </a:xfrm>
          <a:prstGeom prst="rect">
            <a:avLst/>
          </a:prstGeom>
          <a:noFill/>
          <a:ln>
            <a:noFill/>
          </a:ln>
        </p:spPr>
      </p:pic>
      <p:pic>
        <p:nvPicPr>
          <p:cNvPr id="185" name="Google Shape;185;p6" descr="Pumpkin"/>
          <p:cNvPicPr preferRelativeResize="0"/>
          <p:nvPr/>
        </p:nvPicPr>
        <p:blipFill rotWithShape="1">
          <a:blip r:embed="rId5">
            <a:alphaModFix/>
          </a:blip>
          <a:srcRect/>
          <a:stretch/>
        </p:blipFill>
        <p:spPr>
          <a:xfrm>
            <a:off x="384010" y="2689083"/>
            <a:ext cx="1851531" cy="185153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7"/>
          <p:cNvSpPr txBox="1"/>
          <p:nvPr/>
        </p:nvSpPr>
        <p:spPr>
          <a:xfrm>
            <a:off x="572704" y="498265"/>
            <a:ext cx="17105700" cy="8313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5400">
                <a:solidFill>
                  <a:srgbClr val="002649"/>
                </a:solidFill>
                <a:latin typeface="Garamond"/>
                <a:ea typeface="Garamond"/>
                <a:cs typeface="Garamond"/>
                <a:sym typeface="Garamond"/>
              </a:rPr>
              <a:t>As Extension staff, gardener questions we are likely to get:</a:t>
            </a:r>
            <a:endParaRPr/>
          </a:p>
        </p:txBody>
      </p:sp>
      <p:pic>
        <p:nvPicPr>
          <p:cNvPr id="192" name="Google Shape;192;p7" descr="Plant"/>
          <p:cNvPicPr preferRelativeResize="0"/>
          <p:nvPr/>
        </p:nvPicPr>
        <p:blipFill rotWithShape="1">
          <a:blip r:embed="rId3">
            <a:alphaModFix/>
          </a:blip>
          <a:srcRect/>
          <a:stretch/>
        </p:blipFill>
        <p:spPr>
          <a:xfrm>
            <a:off x="313913" y="4755264"/>
            <a:ext cx="1851531" cy="1851531"/>
          </a:xfrm>
          <a:prstGeom prst="rect">
            <a:avLst/>
          </a:prstGeom>
          <a:noFill/>
          <a:ln>
            <a:noFill/>
          </a:ln>
        </p:spPr>
      </p:pic>
      <p:sp>
        <p:nvSpPr>
          <p:cNvPr id="193" name="Google Shape;193;p7"/>
          <p:cNvSpPr txBox="1"/>
          <p:nvPr/>
        </p:nvSpPr>
        <p:spPr>
          <a:xfrm>
            <a:off x="4502888" y="1853608"/>
            <a:ext cx="10731000" cy="554100"/>
          </a:xfrm>
          <a:prstGeom prst="rect">
            <a:avLst/>
          </a:prstGeom>
          <a:noFill/>
          <a:ln>
            <a:noFill/>
          </a:ln>
        </p:spPr>
        <p:txBody>
          <a:bodyPr spcFirstLastPara="1" wrap="square" lIns="0" tIns="0" rIns="0" bIns="0" anchor="t" anchorCtr="0">
            <a:spAutoFit/>
          </a:bodyPr>
          <a:lstStyle/>
          <a:p>
            <a:pPr marL="457200" marR="0" lvl="0" indent="-457200" algn="l" rtl="0">
              <a:lnSpc>
                <a:spcPct val="150000"/>
              </a:lnSpc>
              <a:spcBef>
                <a:spcPts val="0"/>
              </a:spcBef>
              <a:spcAft>
                <a:spcPts val="0"/>
              </a:spcAft>
              <a:buClr>
                <a:srgbClr val="002649"/>
              </a:buClr>
              <a:buSzPts val="3600"/>
              <a:buFont typeface="Arial"/>
              <a:buChar char="•"/>
            </a:pPr>
            <a:r>
              <a:rPr lang="en-US" sz="3600">
                <a:solidFill>
                  <a:srgbClr val="002649"/>
                </a:solidFill>
                <a:latin typeface="Garamond"/>
                <a:ea typeface="Garamond"/>
                <a:cs typeface="Garamond"/>
                <a:sym typeface="Garamond"/>
              </a:rPr>
              <a:t>How can I test my soil for PFAS?</a:t>
            </a:r>
            <a:endParaRPr/>
          </a:p>
        </p:txBody>
      </p:sp>
      <p:sp>
        <p:nvSpPr>
          <p:cNvPr id="194" name="Google Shape;194;p7"/>
          <p:cNvSpPr txBox="1"/>
          <p:nvPr/>
        </p:nvSpPr>
        <p:spPr>
          <a:xfrm>
            <a:off x="4488712" y="2867806"/>
            <a:ext cx="10731000" cy="554100"/>
          </a:xfrm>
          <a:prstGeom prst="rect">
            <a:avLst/>
          </a:prstGeom>
          <a:noFill/>
          <a:ln>
            <a:noFill/>
          </a:ln>
        </p:spPr>
        <p:txBody>
          <a:bodyPr spcFirstLastPara="1" wrap="square" lIns="0" tIns="0" rIns="0" bIns="0" anchor="t" anchorCtr="0">
            <a:spAutoFit/>
          </a:bodyPr>
          <a:lstStyle/>
          <a:p>
            <a:pPr marL="457200" marR="0" lvl="0" indent="-457200" algn="l" rtl="0">
              <a:lnSpc>
                <a:spcPct val="150000"/>
              </a:lnSpc>
              <a:spcBef>
                <a:spcPts val="0"/>
              </a:spcBef>
              <a:spcAft>
                <a:spcPts val="0"/>
              </a:spcAft>
              <a:buClr>
                <a:srgbClr val="002649"/>
              </a:buClr>
              <a:buSzPts val="3600"/>
              <a:buFont typeface="Arial"/>
              <a:buChar char="•"/>
            </a:pPr>
            <a:r>
              <a:rPr lang="en-US" sz="3600">
                <a:solidFill>
                  <a:srgbClr val="002649"/>
                </a:solidFill>
                <a:latin typeface="Garamond"/>
                <a:ea typeface="Garamond"/>
                <a:cs typeface="Garamond"/>
                <a:sym typeface="Garamond"/>
              </a:rPr>
              <a:t>How can I test my water for PFAS?</a:t>
            </a:r>
            <a:endParaRPr/>
          </a:p>
        </p:txBody>
      </p:sp>
      <p:sp>
        <p:nvSpPr>
          <p:cNvPr id="195" name="Google Shape;195;p7"/>
          <p:cNvSpPr txBox="1"/>
          <p:nvPr/>
        </p:nvSpPr>
        <p:spPr>
          <a:xfrm>
            <a:off x="4488712" y="3819165"/>
            <a:ext cx="10730866" cy="752835"/>
          </a:xfrm>
          <a:prstGeom prst="rect">
            <a:avLst/>
          </a:prstGeom>
          <a:noFill/>
          <a:ln>
            <a:noFill/>
          </a:ln>
        </p:spPr>
        <p:txBody>
          <a:bodyPr spcFirstLastPara="1" wrap="square" lIns="0" tIns="0" rIns="0" bIns="0" anchor="t" anchorCtr="0">
            <a:spAutoFit/>
          </a:bodyPr>
          <a:lstStyle/>
          <a:p>
            <a:pPr marL="457200" marR="0" lvl="0" indent="-457200" algn="l" rtl="0">
              <a:lnSpc>
                <a:spcPct val="150000"/>
              </a:lnSpc>
              <a:spcBef>
                <a:spcPts val="0"/>
              </a:spcBef>
              <a:spcAft>
                <a:spcPts val="0"/>
              </a:spcAft>
              <a:buClr>
                <a:srgbClr val="002649"/>
              </a:buClr>
              <a:buSzPts val="3600"/>
              <a:buFont typeface="Arial"/>
              <a:buChar char="•"/>
            </a:pPr>
            <a:r>
              <a:rPr lang="en-US" sz="3600">
                <a:solidFill>
                  <a:srgbClr val="002649"/>
                </a:solidFill>
                <a:latin typeface="Garamond"/>
                <a:ea typeface="Garamond"/>
                <a:cs typeface="Garamond"/>
                <a:sym typeface="Garamond"/>
              </a:rPr>
              <a:t>What do I do if I find PFAS in my soil or water?</a:t>
            </a:r>
            <a:endParaRPr/>
          </a:p>
        </p:txBody>
      </p:sp>
      <p:sp>
        <p:nvSpPr>
          <p:cNvPr id="196" name="Google Shape;196;p7"/>
          <p:cNvSpPr txBox="1"/>
          <p:nvPr/>
        </p:nvSpPr>
        <p:spPr>
          <a:xfrm>
            <a:off x="4488712" y="4892348"/>
            <a:ext cx="10730866" cy="2414828"/>
          </a:xfrm>
          <a:prstGeom prst="rect">
            <a:avLst/>
          </a:prstGeom>
          <a:noFill/>
          <a:ln>
            <a:noFill/>
          </a:ln>
        </p:spPr>
        <p:txBody>
          <a:bodyPr spcFirstLastPara="1" wrap="square" lIns="0" tIns="0" rIns="0" bIns="0" anchor="t" anchorCtr="0">
            <a:spAutoFit/>
          </a:bodyPr>
          <a:lstStyle/>
          <a:p>
            <a:pPr marL="457200" marR="0" lvl="0" indent="-457200" algn="l" rtl="0">
              <a:lnSpc>
                <a:spcPct val="150000"/>
              </a:lnSpc>
              <a:spcBef>
                <a:spcPts val="0"/>
              </a:spcBef>
              <a:spcAft>
                <a:spcPts val="0"/>
              </a:spcAft>
              <a:buClr>
                <a:srgbClr val="002649"/>
              </a:buClr>
              <a:buSzPts val="3600"/>
              <a:buFont typeface="Arial"/>
              <a:buChar char="•"/>
            </a:pPr>
            <a:r>
              <a:rPr lang="en-US" sz="3600">
                <a:solidFill>
                  <a:srgbClr val="002649"/>
                </a:solidFill>
                <a:latin typeface="Garamond"/>
                <a:ea typeface="Garamond"/>
                <a:cs typeface="Garamond"/>
                <a:sym typeface="Garamond"/>
              </a:rPr>
              <a:t>Does [insert something they used in their garden] contain PFAS? Examples: cardboard, wood ash, specific compost products</a:t>
            </a:r>
            <a:endParaRPr/>
          </a:p>
        </p:txBody>
      </p:sp>
      <p:sp>
        <p:nvSpPr>
          <p:cNvPr id="197" name="Google Shape;197;p7"/>
          <p:cNvSpPr txBox="1"/>
          <p:nvPr/>
        </p:nvSpPr>
        <p:spPr>
          <a:xfrm>
            <a:off x="4495800" y="7505700"/>
            <a:ext cx="10730866" cy="752835"/>
          </a:xfrm>
          <a:prstGeom prst="rect">
            <a:avLst/>
          </a:prstGeom>
          <a:noFill/>
          <a:ln>
            <a:noFill/>
          </a:ln>
        </p:spPr>
        <p:txBody>
          <a:bodyPr spcFirstLastPara="1" wrap="square" lIns="0" tIns="0" rIns="0" bIns="0" anchor="t" anchorCtr="0">
            <a:spAutoFit/>
          </a:bodyPr>
          <a:lstStyle/>
          <a:p>
            <a:pPr marL="457200" marR="0" lvl="0" indent="-457200" algn="l" rtl="0">
              <a:lnSpc>
                <a:spcPct val="150000"/>
              </a:lnSpc>
              <a:spcBef>
                <a:spcPts val="0"/>
              </a:spcBef>
              <a:spcAft>
                <a:spcPts val="0"/>
              </a:spcAft>
              <a:buClr>
                <a:srgbClr val="002649"/>
              </a:buClr>
              <a:buSzPts val="3600"/>
              <a:buFont typeface="Arial"/>
              <a:buChar char="•"/>
            </a:pPr>
            <a:r>
              <a:rPr lang="en-US" sz="3600">
                <a:solidFill>
                  <a:srgbClr val="002649"/>
                </a:solidFill>
                <a:latin typeface="Garamond"/>
                <a:ea typeface="Garamond"/>
                <a:cs typeface="Garamond"/>
                <a:sym typeface="Garamond"/>
              </a:rPr>
              <a:t>Where can I get PFAS free compost?</a:t>
            </a:r>
            <a:endParaRPr/>
          </a:p>
        </p:txBody>
      </p:sp>
      <p:pic>
        <p:nvPicPr>
          <p:cNvPr id="198" name="Google Shape;198;p7" descr="Seeds"/>
          <p:cNvPicPr preferRelativeResize="0"/>
          <p:nvPr/>
        </p:nvPicPr>
        <p:blipFill rotWithShape="1">
          <a:blip r:embed="rId4">
            <a:alphaModFix/>
          </a:blip>
          <a:srcRect/>
          <a:stretch/>
        </p:blipFill>
        <p:spPr>
          <a:xfrm>
            <a:off x="480124" y="2606443"/>
            <a:ext cx="1655922" cy="1655922"/>
          </a:xfrm>
          <a:prstGeom prst="rect">
            <a:avLst/>
          </a:prstGeom>
          <a:noFill/>
          <a:ln>
            <a:noFill/>
          </a:ln>
        </p:spPr>
      </p:pic>
      <p:pic>
        <p:nvPicPr>
          <p:cNvPr id="199" name="Google Shape;199;p7" descr="Water"/>
          <p:cNvPicPr preferRelativeResize="0"/>
          <p:nvPr/>
        </p:nvPicPr>
        <p:blipFill rotWithShape="1">
          <a:blip r:embed="rId5">
            <a:alphaModFix/>
          </a:blip>
          <a:srcRect/>
          <a:stretch/>
        </p:blipFill>
        <p:spPr>
          <a:xfrm>
            <a:off x="499617" y="6908122"/>
            <a:ext cx="1620316" cy="162031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8"/>
          <p:cNvSpPr txBox="1"/>
          <p:nvPr/>
        </p:nvSpPr>
        <p:spPr>
          <a:xfrm>
            <a:off x="572704" y="498265"/>
            <a:ext cx="17105696" cy="83099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5400">
                <a:solidFill>
                  <a:srgbClr val="002649"/>
                </a:solidFill>
                <a:latin typeface="Garamond"/>
                <a:ea typeface="Garamond"/>
                <a:cs typeface="Garamond"/>
                <a:sym typeface="Garamond"/>
              </a:rPr>
              <a:t>When talking to clients concerned about PFAS, keep in mind:</a:t>
            </a:r>
            <a:endParaRPr/>
          </a:p>
        </p:txBody>
      </p:sp>
      <p:sp>
        <p:nvSpPr>
          <p:cNvPr id="206" name="Google Shape;206;p8"/>
          <p:cNvSpPr txBox="1"/>
          <p:nvPr/>
        </p:nvSpPr>
        <p:spPr>
          <a:xfrm>
            <a:off x="4495800" y="1638300"/>
            <a:ext cx="12420600" cy="1385400"/>
          </a:xfrm>
          <a:prstGeom prst="rect">
            <a:avLst/>
          </a:prstGeom>
          <a:noFill/>
          <a:ln>
            <a:noFill/>
          </a:ln>
        </p:spPr>
        <p:txBody>
          <a:bodyPr spcFirstLastPara="1" wrap="square" lIns="0" tIns="0" rIns="0" bIns="0" anchor="t" anchorCtr="0">
            <a:spAutoFit/>
          </a:bodyPr>
          <a:lstStyle/>
          <a:p>
            <a:pPr marL="457200" marR="0" lvl="0" indent="-457200" algn="l" rtl="0">
              <a:lnSpc>
                <a:spcPct val="150000"/>
              </a:lnSpc>
              <a:spcBef>
                <a:spcPts val="0"/>
              </a:spcBef>
              <a:spcAft>
                <a:spcPts val="0"/>
              </a:spcAft>
              <a:buClr>
                <a:srgbClr val="002649"/>
              </a:buClr>
              <a:buSzPts val="3600"/>
              <a:buFont typeface="Arial"/>
              <a:buChar char="•"/>
            </a:pPr>
            <a:r>
              <a:rPr lang="en-US" sz="3600">
                <a:solidFill>
                  <a:srgbClr val="002649"/>
                </a:solidFill>
                <a:latin typeface="Garamond"/>
                <a:ea typeface="Garamond"/>
                <a:cs typeface="Garamond"/>
                <a:sym typeface="Garamond"/>
              </a:rPr>
              <a:t>Learning that your land and food supply may be</a:t>
            </a:r>
            <a:r>
              <a:rPr lang="en-US" sz="3600">
                <a:solidFill>
                  <a:srgbClr val="002649"/>
                </a:solidFill>
                <a:latin typeface="Garamond"/>
                <a:ea typeface="Garamond"/>
                <a:cs typeface="Garamond"/>
                <a:sym typeface="Garamond"/>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 </a:t>
            </a:r>
            <a:r>
              <a:rPr lang="en-US" sz="3600">
                <a:solidFill>
                  <a:srgbClr val="002649"/>
                </a:solidFill>
                <a:latin typeface="Garamond"/>
                <a:ea typeface="Garamond"/>
                <a:cs typeface="Garamond"/>
                <a:sym typeface="Garamond"/>
              </a:rPr>
              <a:t>contaminated with a potentially harmful chemical is </a:t>
            </a:r>
            <a:r>
              <a:rPr lang="en-US" sz="3600" b="1">
                <a:solidFill>
                  <a:srgbClr val="002649"/>
                </a:solidFill>
                <a:latin typeface="Garamond"/>
                <a:ea typeface="Garamond"/>
                <a:cs typeface="Garamond"/>
                <a:sym typeface="Garamond"/>
              </a:rPr>
              <a:t>stressful</a:t>
            </a:r>
            <a:endParaRPr b="1"/>
          </a:p>
        </p:txBody>
      </p:sp>
      <p:sp>
        <p:nvSpPr>
          <p:cNvPr id="207" name="Google Shape;207;p8"/>
          <p:cNvSpPr txBox="1"/>
          <p:nvPr/>
        </p:nvSpPr>
        <p:spPr>
          <a:xfrm>
            <a:off x="4488712" y="3434404"/>
            <a:ext cx="10731000" cy="554100"/>
          </a:xfrm>
          <a:prstGeom prst="rect">
            <a:avLst/>
          </a:prstGeom>
          <a:noFill/>
          <a:ln>
            <a:noFill/>
          </a:ln>
        </p:spPr>
        <p:txBody>
          <a:bodyPr spcFirstLastPara="1" wrap="square" lIns="0" tIns="0" rIns="0" bIns="0" anchor="t" anchorCtr="0">
            <a:spAutoFit/>
          </a:bodyPr>
          <a:lstStyle/>
          <a:p>
            <a:pPr marL="457200" marR="0" lvl="0" indent="-457200" algn="l" rtl="0">
              <a:lnSpc>
                <a:spcPct val="150000"/>
              </a:lnSpc>
              <a:spcBef>
                <a:spcPts val="0"/>
              </a:spcBef>
              <a:spcAft>
                <a:spcPts val="0"/>
              </a:spcAft>
              <a:buClr>
                <a:srgbClr val="002649"/>
              </a:buClr>
              <a:buSzPts val="3600"/>
              <a:buFont typeface="Arial"/>
              <a:buChar char="•"/>
            </a:pPr>
            <a:r>
              <a:rPr lang="en-US" sz="3600">
                <a:solidFill>
                  <a:srgbClr val="002649"/>
                </a:solidFill>
                <a:latin typeface="Garamond"/>
                <a:ea typeface="Garamond"/>
                <a:cs typeface="Garamond"/>
                <a:sym typeface="Garamond"/>
              </a:rPr>
              <a:t>PFAS research is in the </a:t>
            </a:r>
            <a:r>
              <a:rPr lang="en-US" sz="3600" b="1">
                <a:solidFill>
                  <a:srgbClr val="002649"/>
                </a:solidFill>
                <a:latin typeface="Garamond"/>
                <a:ea typeface="Garamond"/>
                <a:cs typeface="Garamond"/>
                <a:sym typeface="Garamond"/>
              </a:rPr>
              <a:t>beginning stages</a:t>
            </a:r>
            <a:endParaRPr b="1"/>
          </a:p>
        </p:txBody>
      </p:sp>
      <p:sp>
        <p:nvSpPr>
          <p:cNvPr id="208" name="Google Shape;208;p8"/>
          <p:cNvSpPr txBox="1"/>
          <p:nvPr/>
        </p:nvSpPr>
        <p:spPr>
          <a:xfrm>
            <a:off x="4472763" y="4305635"/>
            <a:ext cx="10731000" cy="554100"/>
          </a:xfrm>
          <a:prstGeom prst="rect">
            <a:avLst/>
          </a:prstGeom>
          <a:noFill/>
          <a:ln>
            <a:noFill/>
          </a:ln>
        </p:spPr>
        <p:txBody>
          <a:bodyPr spcFirstLastPara="1" wrap="square" lIns="0" tIns="0" rIns="0" bIns="0" anchor="t" anchorCtr="0">
            <a:spAutoFit/>
          </a:bodyPr>
          <a:lstStyle/>
          <a:p>
            <a:pPr marL="457200" marR="0" lvl="0" indent="-457200" algn="l" rtl="0">
              <a:lnSpc>
                <a:spcPct val="150000"/>
              </a:lnSpc>
              <a:spcBef>
                <a:spcPts val="0"/>
              </a:spcBef>
              <a:spcAft>
                <a:spcPts val="0"/>
              </a:spcAft>
              <a:buClr>
                <a:srgbClr val="002649"/>
              </a:buClr>
              <a:buSzPts val="3600"/>
              <a:buFont typeface="Arial"/>
              <a:buChar char="•"/>
            </a:pPr>
            <a:r>
              <a:rPr lang="en-US" sz="3600">
                <a:solidFill>
                  <a:srgbClr val="002649"/>
                </a:solidFill>
                <a:latin typeface="Garamond"/>
                <a:ea typeface="Garamond"/>
                <a:cs typeface="Garamond"/>
                <a:sym typeface="Garamond"/>
              </a:rPr>
              <a:t>HIGH level of </a:t>
            </a:r>
            <a:r>
              <a:rPr lang="en-US" sz="3600" b="1">
                <a:solidFill>
                  <a:srgbClr val="002649"/>
                </a:solidFill>
                <a:latin typeface="Garamond"/>
                <a:ea typeface="Garamond"/>
                <a:cs typeface="Garamond"/>
                <a:sym typeface="Garamond"/>
              </a:rPr>
              <a:t>uncertainty</a:t>
            </a:r>
            <a:r>
              <a:rPr lang="en-US" sz="3600">
                <a:solidFill>
                  <a:srgbClr val="002649"/>
                </a:solidFill>
                <a:latin typeface="Garamond"/>
                <a:ea typeface="Garamond"/>
                <a:cs typeface="Garamond"/>
                <a:sym typeface="Garamond"/>
              </a:rPr>
              <a:t> </a:t>
            </a:r>
            <a:endParaRPr/>
          </a:p>
        </p:txBody>
      </p:sp>
      <p:sp>
        <p:nvSpPr>
          <p:cNvPr id="209" name="Google Shape;209;p8"/>
          <p:cNvSpPr txBox="1"/>
          <p:nvPr/>
        </p:nvSpPr>
        <p:spPr>
          <a:xfrm>
            <a:off x="4472775" y="5143500"/>
            <a:ext cx="12827100" cy="1385400"/>
          </a:xfrm>
          <a:prstGeom prst="rect">
            <a:avLst/>
          </a:prstGeom>
          <a:noFill/>
          <a:ln>
            <a:noFill/>
          </a:ln>
        </p:spPr>
        <p:txBody>
          <a:bodyPr spcFirstLastPara="1" wrap="square" lIns="0" tIns="0" rIns="0" bIns="0" anchor="t" anchorCtr="0">
            <a:spAutoFit/>
          </a:bodyPr>
          <a:lstStyle/>
          <a:p>
            <a:pPr marL="457200" marR="0" lvl="0" indent="-457200" algn="l" rtl="0">
              <a:lnSpc>
                <a:spcPct val="150000"/>
              </a:lnSpc>
              <a:spcBef>
                <a:spcPts val="0"/>
              </a:spcBef>
              <a:spcAft>
                <a:spcPts val="0"/>
              </a:spcAft>
              <a:buClr>
                <a:srgbClr val="002649"/>
              </a:buClr>
              <a:buSzPts val="3600"/>
              <a:buFont typeface="Arial"/>
              <a:buChar char="•"/>
            </a:pPr>
            <a:r>
              <a:rPr lang="en-US" sz="3600">
                <a:solidFill>
                  <a:srgbClr val="002649"/>
                </a:solidFill>
                <a:latin typeface="Garamond"/>
                <a:ea typeface="Garamond"/>
                <a:cs typeface="Garamond"/>
                <a:sym typeface="Garamond"/>
              </a:rPr>
              <a:t>For many questions we may not have an answer, which is something we aren’t necessarily used to and can feel </a:t>
            </a:r>
            <a:r>
              <a:rPr lang="en-US" sz="3600" b="1">
                <a:solidFill>
                  <a:srgbClr val="002649"/>
                </a:solidFill>
                <a:latin typeface="Garamond"/>
                <a:ea typeface="Garamond"/>
                <a:cs typeface="Garamond"/>
                <a:sym typeface="Garamond"/>
              </a:rPr>
              <a:t>uncomfortable </a:t>
            </a:r>
            <a:endParaRPr b="1"/>
          </a:p>
        </p:txBody>
      </p:sp>
      <p:sp>
        <p:nvSpPr>
          <p:cNvPr id="210" name="Google Shape;210;p8"/>
          <p:cNvSpPr txBox="1"/>
          <p:nvPr/>
        </p:nvSpPr>
        <p:spPr>
          <a:xfrm>
            <a:off x="4472763" y="6786667"/>
            <a:ext cx="10731000" cy="1385400"/>
          </a:xfrm>
          <a:prstGeom prst="rect">
            <a:avLst/>
          </a:prstGeom>
          <a:noFill/>
          <a:ln>
            <a:noFill/>
          </a:ln>
        </p:spPr>
        <p:txBody>
          <a:bodyPr spcFirstLastPara="1" wrap="square" lIns="0" tIns="0" rIns="0" bIns="0" anchor="t" anchorCtr="0">
            <a:spAutoFit/>
          </a:bodyPr>
          <a:lstStyle/>
          <a:p>
            <a:pPr marL="457200" marR="0" lvl="0" indent="-457200" algn="l" rtl="0">
              <a:lnSpc>
                <a:spcPct val="150000"/>
              </a:lnSpc>
              <a:spcBef>
                <a:spcPts val="0"/>
              </a:spcBef>
              <a:spcAft>
                <a:spcPts val="0"/>
              </a:spcAft>
              <a:buClr>
                <a:srgbClr val="002649"/>
              </a:buClr>
              <a:buSzPts val="3600"/>
              <a:buFont typeface="Arial"/>
              <a:buChar char="•"/>
            </a:pPr>
            <a:r>
              <a:rPr lang="en-US" sz="3600">
                <a:solidFill>
                  <a:srgbClr val="002649"/>
                </a:solidFill>
                <a:latin typeface="Garamond"/>
                <a:ea typeface="Garamond"/>
                <a:cs typeface="Garamond"/>
                <a:sym typeface="Garamond"/>
              </a:rPr>
              <a:t>This problem is </a:t>
            </a:r>
            <a:r>
              <a:rPr lang="en-US" sz="3600" b="1">
                <a:solidFill>
                  <a:srgbClr val="002649"/>
                </a:solidFill>
                <a:latin typeface="Garamond"/>
                <a:ea typeface="Garamond"/>
                <a:cs typeface="Garamond"/>
                <a:sym typeface="Garamond"/>
              </a:rPr>
              <a:t>not unique to Maine</a:t>
            </a:r>
            <a:r>
              <a:rPr lang="en-US" sz="3600">
                <a:solidFill>
                  <a:srgbClr val="002649"/>
                </a:solidFill>
                <a:latin typeface="Garamond"/>
                <a:ea typeface="Garamond"/>
                <a:cs typeface="Garamond"/>
                <a:sym typeface="Garamond"/>
              </a:rPr>
              <a:t>, we are just on the leading edge of exploring it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981</Words>
  <Application>Microsoft Macintosh PowerPoint</Application>
  <PresentationFormat>Custom</PresentationFormat>
  <Paragraphs>115</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Calibri</vt:lpstr>
      <vt:lpstr>Garamond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2</cp:revision>
  <dcterms:created xsi:type="dcterms:W3CDTF">2006-08-16T00:00:00Z</dcterms:created>
  <dcterms:modified xsi:type="dcterms:W3CDTF">2022-05-20T13:47:38Z</dcterms:modified>
</cp:coreProperties>
</file>