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256" r:id="rId2"/>
    <p:sldId id="307" r:id="rId3"/>
    <p:sldId id="309" r:id="rId4"/>
    <p:sldId id="306" r:id="rId5"/>
    <p:sldId id="308" r:id="rId6"/>
    <p:sldId id="282" r:id="rId7"/>
    <p:sldId id="311" r:id="rId8"/>
    <p:sldId id="310" r:id="rId9"/>
    <p:sldId id="312" r:id="rId10"/>
    <p:sldId id="313" r:id="rId1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5" d="100"/>
          <a:sy n="115" d="100"/>
        </p:scale>
        <p:origin x="372" y="108"/>
      </p:cViewPr>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C224B96B-CE7B-48FC-8624-DE371E979739}" type="datetimeFigureOut">
              <a:rPr lang="en-US" smtClean="0"/>
              <a:t>8/2/2021</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EC885BD5-CA8D-4E5C-8AB7-4E3894D9BD90}" type="slidenum">
              <a:rPr lang="en-US" smtClean="0"/>
              <a:t>‹#›</a:t>
            </a:fld>
            <a:endParaRPr lang="en-US"/>
          </a:p>
        </p:txBody>
      </p:sp>
    </p:spTree>
    <p:extLst>
      <p:ext uri="{BB962C8B-B14F-4D97-AF65-F5344CB8AC3E}">
        <p14:creationId xmlns:p14="http://schemas.microsoft.com/office/powerpoint/2010/main" val="4900177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887B8A14-108B-4D4B-A6C1-C3F8D20116DD}" type="datetimeFigureOut">
              <a:rPr lang="en-US" smtClean="0"/>
              <a:t>8/2/2021</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0223D30-8327-4727-8963-4C1339130D99}" type="slidenum">
              <a:rPr lang="en-US" smtClean="0"/>
              <a:t>‹#›</a:t>
            </a:fld>
            <a:endParaRPr lang="en-US"/>
          </a:p>
        </p:txBody>
      </p:sp>
    </p:spTree>
    <p:extLst>
      <p:ext uri="{BB962C8B-B14F-4D97-AF65-F5344CB8AC3E}">
        <p14:creationId xmlns:p14="http://schemas.microsoft.com/office/powerpoint/2010/main" val="1445524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F0513-60F1-4A8D-9BE2-7909C14EABE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F9BDAD1-24A6-4680-963E-65F218C4583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B8BA88E-1D79-4E6A-9A00-928F2013CE7E}"/>
              </a:ext>
            </a:extLst>
          </p:cNvPr>
          <p:cNvSpPr>
            <a:spLocks noGrp="1"/>
          </p:cNvSpPr>
          <p:nvPr>
            <p:ph type="dt" sz="half" idx="10"/>
          </p:nvPr>
        </p:nvSpPr>
        <p:spPr/>
        <p:txBody>
          <a:bodyPr/>
          <a:lstStyle/>
          <a:p>
            <a:fld id="{4B917E48-057A-4DF6-BCAF-01C2771760E7}" type="datetimeFigureOut">
              <a:rPr lang="en-US" smtClean="0"/>
              <a:t>8/2/2021</a:t>
            </a:fld>
            <a:endParaRPr lang="en-US"/>
          </a:p>
        </p:txBody>
      </p:sp>
      <p:sp>
        <p:nvSpPr>
          <p:cNvPr id="5" name="Footer Placeholder 4">
            <a:extLst>
              <a:ext uri="{FF2B5EF4-FFF2-40B4-BE49-F238E27FC236}">
                <a16:creationId xmlns:a16="http://schemas.microsoft.com/office/drawing/2014/main" id="{03C3AC71-7485-4C96-9C85-78893C83FD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EAFADC-8978-4FF0-919F-DB5186F80FE8}"/>
              </a:ext>
            </a:extLst>
          </p:cNvPr>
          <p:cNvSpPr>
            <a:spLocks noGrp="1"/>
          </p:cNvSpPr>
          <p:nvPr>
            <p:ph type="sldNum" sz="quarter" idx="12"/>
          </p:nvPr>
        </p:nvSpPr>
        <p:spPr/>
        <p:txBody>
          <a:bodyPr/>
          <a:lstStyle/>
          <a:p>
            <a:fld id="{226A5644-2640-4D3A-8DBA-8FF7AE10B402}" type="slidenum">
              <a:rPr lang="en-US" smtClean="0"/>
              <a:t>‹#›</a:t>
            </a:fld>
            <a:endParaRPr lang="en-US"/>
          </a:p>
        </p:txBody>
      </p:sp>
    </p:spTree>
    <p:extLst>
      <p:ext uri="{BB962C8B-B14F-4D97-AF65-F5344CB8AC3E}">
        <p14:creationId xmlns:p14="http://schemas.microsoft.com/office/powerpoint/2010/main" val="28096821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D33BC-F9C0-467A-8980-F857323C8CE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997C761-A02F-4860-B3EE-131A086F7E9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E39751-6329-4D2C-80E0-67B6BDBADA41}"/>
              </a:ext>
            </a:extLst>
          </p:cNvPr>
          <p:cNvSpPr>
            <a:spLocks noGrp="1"/>
          </p:cNvSpPr>
          <p:nvPr>
            <p:ph type="dt" sz="half" idx="10"/>
          </p:nvPr>
        </p:nvSpPr>
        <p:spPr/>
        <p:txBody>
          <a:bodyPr/>
          <a:lstStyle/>
          <a:p>
            <a:fld id="{4B917E48-057A-4DF6-BCAF-01C2771760E7}" type="datetimeFigureOut">
              <a:rPr lang="en-US" smtClean="0"/>
              <a:t>8/2/2021</a:t>
            </a:fld>
            <a:endParaRPr lang="en-US"/>
          </a:p>
        </p:txBody>
      </p:sp>
      <p:sp>
        <p:nvSpPr>
          <p:cNvPr id="5" name="Footer Placeholder 4">
            <a:extLst>
              <a:ext uri="{FF2B5EF4-FFF2-40B4-BE49-F238E27FC236}">
                <a16:creationId xmlns:a16="http://schemas.microsoft.com/office/drawing/2014/main" id="{C532D506-1265-48B7-947B-18EAA686E8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614663-E4C3-4FA0-A0D5-C00196708486}"/>
              </a:ext>
            </a:extLst>
          </p:cNvPr>
          <p:cNvSpPr>
            <a:spLocks noGrp="1"/>
          </p:cNvSpPr>
          <p:nvPr>
            <p:ph type="sldNum" sz="quarter" idx="12"/>
          </p:nvPr>
        </p:nvSpPr>
        <p:spPr/>
        <p:txBody>
          <a:bodyPr/>
          <a:lstStyle/>
          <a:p>
            <a:fld id="{226A5644-2640-4D3A-8DBA-8FF7AE10B402}" type="slidenum">
              <a:rPr lang="en-US" smtClean="0"/>
              <a:t>‹#›</a:t>
            </a:fld>
            <a:endParaRPr lang="en-US"/>
          </a:p>
        </p:txBody>
      </p:sp>
    </p:spTree>
    <p:extLst>
      <p:ext uri="{BB962C8B-B14F-4D97-AF65-F5344CB8AC3E}">
        <p14:creationId xmlns:p14="http://schemas.microsoft.com/office/powerpoint/2010/main" val="37533139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154D6C9-B8DD-4DFB-8EF8-95312A40647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67247D4-F0A7-4BDE-B31E-08B6D0738DA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313A80-EEE0-40DE-97A1-1A4F3D215C36}"/>
              </a:ext>
            </a:extLst>
          </p:cNvPr>
          <p:cNvSpPr>
            <a:spLocks noGrp="1"/>
          </p:cNvSpPr>
          <p:nvPr>
            <p:ph type="dt" sz="half" idx="10"/>
          </p:nvPr>
        </p:nvSpPr>
        <p:spPr/>
        <p:txBody>
          <a:bodyPr/>
          <a:lstStyle/>
          <a:p>
            <a:fld id="{4B917E48-057A-4DF6-BCAF-01C2771760E7}" type="datetimeFigureOut">
              <a:rPr lang="en-US" smtClean="0"/>
              <a:t>8/2/2021</a:t>
            </a:fld>
            <a:endParaRPr lang="en-US"/>
          </a:p>
        </p:txBody>
      </p:sp>
      <p:sp>
        <p:nvSpPr>
          <p:cNvPr id="5" name="Footer Placeholder 4">
            <a:extLst>
              <a:ext uri="{FF2B5EF4-FFF2-40B4-BE49-F238E27FC236}">
                <a16:creationId xmlns:a16="http://schemas.microsoft.com/office/drawing/2014/main" id="{1E5462C5-A7A3-4AE4-AEBA-2AB8BFBBB3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56ED4D-02CA-4509-8C31-D3231733BFF0}"/>
              </a:ext>
            </a:extLst>
          </p:cNvPr>
          <p:cNvSpPr>
            <a:spLocks noGrp="1"/>
          </p:cNvSpPr>
          <p:nvPr>
            <p:ph type="sldNum" sz="quarter" idx="12"/>
          </p:nvPr>
        </p:nvSpPr>
        <p:spPr/>
        <p:txBody>
          <a:bodyPr/>
          <a:lstStyle/>
          <a:p>
            <a:fld id="{226A5644-2640-4D3A-8DBA-8FF7AE10B402}" type="slidenum">
              <a:rPr lang="en-US" smtClean="0"/>
              <a:t>‹#›</a:t>
            </a:fld>
            <a:endParaRPr lang="en-US"/>
          </a:p>
        </p:txBody>
      </p:sp>
    </p:spTree>
    <p:extLst>
      <p:ext uri="{BB962C8B-B14F-4D97-AF65-F5344CB8AC3E}">
        <p14:creationId xmlns:p14="http://schemas.microsoft.com/office/powerpoint/2010/main" val="8830544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F1BB6-9D1C-4A57-8051-9D6C0BDB88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2778478-6923-4567-9E44-0CCA8684FDF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73E81B-6574-4778-AFD8-920735F89A1B}"/>
              </a:ext>
            </a:extLst>
          </p:cNvPr>
          <p:cNvSpPr>
            <a:spLocks noGrp="1"/>
          </p:cNvSpPr>
          <p:nvPr>
            <p:ph type="dt" sz="half" idx="10"/>
          </p:nvPr>
        </p:nvSpPr>
        <p:spPr/>
        <p:txBody>
          <a:bodyPr/>
          <a:lstStyle/>
          <a:p>
            <a:fld id="{4B917E48-057A-4DF6-BCAF-01C2771760E7}" type="datetimeFigureOut">
              <a:rPr lang="en-US" smtClean="0"/>
              <a:t>8/2/2021</a:t>
            </a:fld>
            <a:endParaRPr lang="en-US"/>
          </a:p>
        </p:txBody>
      </p:sp>
      <p:sp>
        <p:nvSpPr>
          <p:cNvPr id="5" name="Footer Placeholder 4">
            <a:extLst>
              <a:ext uri="{FF2B5EF4-FFF2-40B4-BE49-F238E27FC236}">
                <a16:creationId xmlns:a16="http://schemas.microsoft.com/office/drawing/2014/main" id="{2E415725-8C2D-436C-B01E-90479D8C7B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1B3A8F-2B64-48A8-B6D1-933B64BFB1A7}"/>
              </a:ext>
            </a:extLst>
          </p:cNvPr>
          <p:cNvSpPr>
            <a:spLocks noGrp="1"/>
          </p:cNvSpPr>
          <p:nvPr>
            <p:ph type="sldNum" sz="quarter" idx="12"/>
          </p:nvPr>
        </p:nvSpPr>
        <p:spPr/>
        <p:txBody>
          <a:bodyPr/>
          <a:lstStyle/>
          <a:p>
            <a:fld id="{226A5644-2640-4D3A-8DBA-8FF7AE10B402}" type="slidenum">
              <a:rPr lang="en-US" smtClean="0"/>
              <a:t>‹#›</a:t>
            </a:fld>
            <a:endParaRPr lang="en-US"/>
          </a:p>
        </p:txBody>
      </p:sp>
    </p:spTree>
    <p:extLst>
      <p:ext uri="{BB962C8B-B14F-4D97-AF65-F5344CB8AC3E}">
        <p14:creationId xmlns:p14="http://schemas.microsoft.com/office/powerpoint/2010/main" val="42478568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82183B-C51F-4D99-8C69-B7A1A4733BA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C1E325D-F1E3-489F-9B07-2F88F936609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08CEE49-A79F-4C47-82DB-A39D9AADBE46}"/>
              </a:ext>
            </a:extLst>
          </p:cNvPr>
          <p:cNvSpPr>
            <a:spLocks noGrp="1"/>
          </p:cNvSpPr>
          <p:nvPr>
            <p:ph type="dt" sz="half" idx="10"/>
          </p:nvPr>
        </p:nvSpPr>
        <p:spPr/>
        <p:txBody>
          <a:bodyPr/>
          <a:lstStyle/>
          <a:p>
            <a:fld id="{4B917E48-057A-4DF6-BCAF-01C2771760E7}" type="datetimeFigureOut">
              <a:rPr lang="en-US" smtClean="0"/>
              <a:t>8/2/2021</a:t>
            </a:fld>
            <a:endParaRPr lang="en-US"/>
          </a:p>
        </p:txBody>
      </p:sp>
      <p:sp>
        <p:nvSpPr>
          <p:cNvPr id="5" name="Footer Placeholder 4">
            <a:extLst>
              <a:ext uri="{FF2B5EF4-FFF2-40B4-BE49-F238E27FC236}">
                <a16:creationId xmlns:a16="http://schemas.microsoft.com/office/drawing/2014/main" id="{71862AC3-1F14-453C-B7AF-209DF2B094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11EC21-05D9-4DFA-A684-66CD836870FE}"/>
              </a:ext>
            </a:extLst>
          </p:cNvPr>
          <p:cNvSpPr>
            <a:spLocks noGrp="1"/>
          </p:cNvSpPr>
          <p:nvPr>
            <p:ph type="sldNum" sz="quarter" idx="12"/>
          </p:nvPr>
        </p:nvSpPr>
        <p:spPr/>
        <p:txBody>
          <a:bodyPr/>
          <a:lstStyle/>
          <a:p>
            <a:fld id="{226A5644-2640-4D3A-8DBA-8FF7AE10B402}" type="slidenum">
              <a:rPr lang="en-US" smtClean="0"/>
              <a:t>‹#›</a:t>
            </a:fld>
            <a:endParaRPr lang="en-US"/>
          </a:p>
        </p:txBody>
      </p:sp>
    </p:spTree>
    <p:extLst>
      <p:ext uri="{BB962C8B-B14F-4D97-AF65-F5344CB8AC3E}">
        <p14:creationId xmlns:p14="http://schemas.microsoft.com/office/powerpoint/2010/main" val="3114691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F04E9-EAF5-4267-ADE0-77349E02236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5740964-065E-4143-80F1-675713766CE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53690E3-153F-4F68-842C-F3D42E69B13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E792FD7-0082-4936-BC23-D2A99F729EDE}"/>
              </a:ext>
            </a:extLst>
          </p:cNvPr>
          <p:cNvSpPr>
            <a:spLocks noGrp="1"/>
          </p:cNvSpPr>
          <p:nvPr>
            <p:ph type="dt" sz="half" idx="10"/>
          </p:nvPr>
        </p:nvSpPr>
        <p:spPr/>
        <p:txBody>
          <a:bodyPr/>
          <a:lstStyle/>
          <a:p>
            <a:fld id="{4B917E48-057A-4DF6-BCAF-01C2771760E7}" type="datetimeFigureOut">
              <a:rPr lang="en-US" smtClean="0"/>
              <a:t>8/2/2021</a:t>
            </a:fld>
            <a:endParaRPr lang="en-US"/>
          </a:p>
        </p:txBody>
      </p:sp>
      <p:sp>
        <p:nvSpPr>
          <p:cNvPr id="6" name="Footer Placeholder 5">
            <a:extLst>
              <a:ext uri="{FF2B5EF4-FFF2-40B4-BE49-F238E27FC236}">
                <a16:creationId xmlns:a16="http://schemas.microsoft.com/office/drawing/2014/main" id="{8C7623A3-2CCA-429E-96BD-BFFFA75429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A6D0BC8-1C3C-4245-8E63-441A8589D6AF}"/>
              </a:ext>
            </a:extLst>
          </p:cNvPr>
          <p:cNvSpPr>
            <a:spLocks noGrp="1"/>
          </p:cNvSpPr>
          <p:nvPr>
            <p:ph type="sldNum" sz="quarter" idx="12"/>
          </p:nvPr>
        </p:nvSpPr>
        <p:spPr/>
        <p:txBody>
          <a:bodyPr/>
          <a:lstStyle/>
          <a:p>
            <a:fld id="{226A5644-2640-4D3A-8DBA-8FF7AE10B402}" type="slidenum">
              <a:rPr lang="en-US" smtClean="0"/>
              <a:t>‹#›</a:t>
            </a:fld>
            <a:endParaRPr lang="en-US"/>
          </a:p>
        </p:txBody>
      </p:sp>
    </p:spTree>
    <p:extLst>
      <p:ext uri="{BB962C8B-B14F-4D97-AF65-F5344CB8AC3E}">
        <p14:creationId xmlns:p14="http://schemas.microsoft.com/office/powerpoint/2010/main" val="4901992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43632-9ED4-4611-A0C4-47996F07349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C5D29F6-EBFE-44F4-A3C5-BB250A3566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CB6CE16-E5B7-4841-86C7-06C6C5A963E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608894F-CAD7-4D2A-BB26-A6927DAB806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CEA58A7-1BAC-44E4-88DC-9BB847A4FB5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2DB213B-D6DB-4F55-9E3A-9F274AAA850F}"/>
              </a:ext>
            </a:extLst>
          </p:cNvPr>
          <p:cNvSpPr>
            <a:spLocks noGrp="1"/>
          </p:cNvSpPr>
          <p:nvPr>
            <p:ph type="dt" sz="half" idx="10"/>
          </p:nvPr>
        </p:nvSpPr>
        <p:spPr/>
        <p:txBody>
          <a:bodyPr/>
          <a:lstStyle/>
          <a:p>
            <a:fld id="{4B917E48-057A-4DF6-BCAF-01C2771760E7}" type="datetimeFigureOut">
              <a:rPr lang="en-US" smtClean="0"/>
              <a:t>8/2/2021</a:t>
            </a:fld>
            <a:endParaRPr lang="en-US"/>
          </a:p>
        </p:txBody>
      </p:sp>
      <p:sp>
        <p:nvSpPr>
          <p:cNvPr id="8" name="Footer Placeholder 7">
            <a:extLst>
              <a:ext uri="{FF2B5EF4-FFF2-40B4-BE49-F238E27FC236}">
                <a16:creationId xmlns:a16="http://schemas.microsoft.com/office/drawing/2014/main" id="{38BF507C-A62B-486D-813C-64376D9A05E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373B2E4-DA98-4512-A9E5-996B6EAE8DEF}"/>
              </a:ext>
            </a:extLst>
          </p:cNvPr>
          <p:cNvSpPr>
            <a:spLocks noGrp="1"/>
          </p:cNvSpPr>
          <p:nvPr>
            <p:ph type="sldNum" sz="quarter" idx="12"/>
          </p:nvPr>
        </p:nvSpPr>
        <p:spPr/>
        <p:txBody>
          <a:bodyPr/>
          <a:lstStyle/>
          <a:p>
            <a:fld id="{226A5644-2640-4D3A-8DBA-8FF7AE10B402}" type="slidenum">
              <a:rPr lang="en-US" smtClean="0"/>
              <a:t>‹#›</a:t>
            </a:fld>
            <a:endParaRPr lang="en-US"/>
          </a:p>
        </p:txBody>
      </p:sp>
    </p:spTree>
    <p:extLst>
      <p:ext uri="{BB962C8B-B14F-4D97-AF65-F5344CB8AC3E}">
        <p14:creationId xmlns:p14="http://schemas.microsoft.com/office/powerpoint/2010/main" val="10988613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244F8-D6F2-4D40-A20B-917D60BA1FF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2A1487C-2C11-4CF3-ADEB-98155DFBE399}"/>
              </a:ext>
            </a:extLst>
          </p:cNvPr>
          <p:cNvSpPr>
            <a:spLocks noGrp="1"/>
          </p:cNvSpPr>
          <p:nvPr>
            <p:ph type="dt" sz="half" idx="10"/>
          </p:nvPr>
        </p:nvSpPr>
        <p:spPr/>
        <p:txBody>
          <a:bodyPr/>
          <a:lstStyle/>
          <a:p>
            <a:fld id="{4B917E48-057A-4DF6-BCAF-01C2771760E7}" type="datetimeFigureOut">
              <a:rPr lang="en-US" smtClean="0"/>
              <a:t>8/2/2021</a:t>
            </a:fld>
            <a:endParaRPr lang="en-US"/>
          </a:p>
        </p:txBody>
      </p:sp>
      <p:sp>
        <p:nvSpPr>
          <p:cNvPr id="4" name="Footer Placeholder 3">
            <a:extLst>
              <a:ext uri="{FF2B5EF4-FFF2-40B4-BE49-F238E27FC236}">
                <a16:creationId xmlns:a16="http://schemas.microsoft.com/office/drawing/2014/main" id="{6F723046-C63B-4846-9CE7-D40CD47CA93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FE830FB-1C2E-4C49-97C8-B15C1461B725}"/>
              </a:ext>
            </a:extLst>
          </p:cNvPr>
          <p:cNvSpPr>
            <a:spLocks noGrp="1"/>
          </p:cNvSpPr>
          <p:nvPr>
            <p:ph type="sldNum" sz="quarter" idx="12"/>
          </p:nvPr>
        </p:nvSpPr>
        <p:spPr/>
        <p:txBody>
          <a:bodyPr/>
          <a:lstStyle/>
          <a:p>
            <a:fld id="{226A5644-2640-4D3A-8DBA-8FF7AE10B402}" type="slidenum">
              <a:rPr lang="en-US" smtClean="0"/>
              <a:t>‹#›</a:t>
            </a:fld>
            <a:endParaRPr lang="en-US"/>
          </a:p>
        </p:txBody>
      </p:sp>
    </p:spTree>
    <p:extLst>
      <p:ext uri="{BB962C8B-B14F-4D97-AF65-F5344CB8AC3E}">
        <p14:creationId xmlns:p14="http://schemas.microsoft.com/office/powerpoint/2010/main" val="36409057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5A53958-BE3C-4B4C-AA0E-5C2E74CCE1E0}"/>
              </a:ext>
            </a:extLst>
          </p:cNvPr>
          <p:cNvSpPr>
            <a:spLocks noGrp="1"/>
          </p:cNvSpPr>
          <p:nvPr>
            <p:ph type="dt" sz="half" idx="10"/>
          </p:nvPr>
        </p:nvSpPr>
        <p:spPr/>
        <p:txBody>
          <a:bodyPr/>
          <a:lstStyle/>
          <a:p>
            <a:fld id="{4B917E48-057A-4DF6-BCAF-01C2771760E7}" type="datetimeFigureOut">
              <a:rPr lang="en-US" smtClean="0"/>
              <a:t>8/2/2021</a:t>
            </a:fld>
            <a:endParaRPr lang="en-US"/>
          </a:p>
        </p:txBody>
      </p:sp>
      <p:sp>
        <p:nvSpPr>
          <p:cNvPr id="3" name="Footer Placeholder 2">
            <a:extLst>
              <a:ext uri="{FF2B5EF4-FFF2-40B4-BE49-F238E27FC236}">
                <a16:creationId xmlns:a16="http://schemas.microsoft.com/office/drawing/2014/main" id="{38DAC99C-41AC-46C9-8596-B558BEE2ECF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6F6F22B-7E39-4C56-B616-E9E4BE067B3D}"/>
              </a:ext>
            </a:extLst>
          </p:cNvPr>
          <p:cNvSpPr>
            <a:spLocks noGrp="1"/>
          </p:cNvSpPr>
          <p:nvPr>
            <p:ph type="sldNum" sz="quarter" idx="12"/>
          </p:nvPr>
        </p:nvSpPr>
        <p:spPr/>
        <p:txBody>
          <a:bodyPr/>
          <a:lstStyle/>
          <a:p>
            <a:fld id="{226A5644-2640-4D3A-8DBA-8FF7AE10B402}" type="slidenum">
              <a:rPr lang="en-US" smtClean="0"/>
              <a:t>‹#›</a:t>
            </a:fld>
            <a:endParaRPr lang="en-US"/>
          </a:p>
        </p:txBody>
      </p:sp>
    </p:spTree>
    <p:extLst>
      <p:ext uri="{BB962C8B-B14F-4D97-AF65-F5344CB8AC3E}">
        <p14:creationId xmlns:p14="http://schemas.microsoft.com/office/powerpoint/2010/main" val="1797915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2C7969-C10F-4A47-8C04-89746C64A9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5BE0EC9-436D-4651-8BCF-FCD5752250A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B0EB03E-9033-4057-81B3-DD8781C8C8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E970055-D4F9-457A-A943-55CC83D715B7}"/>
              </a:ext>
            </a:extLst>
          </p:cNvPr>
          <p:cNvSpPr>
            <a:spLocks noGrp="1"/>
          </p:cNvSpPr>
          <p:nvPr>
            <p:ph type="dt" sz="half" idx="10"/>
          </p:nvPr>
        </p:nvSpPr>
        <p:spPr/>
        <p:txBody>
          <a:bodyPr/>
          <a:lstStyle/>
          <a:p>
            <a:fld id="{4B917E48-057A-4DF6-BCAF-01C2771760E7}" type="datetimeFigureOut">
              <a:rPr lang="en-US" smtClean="0"/>
              <a:t>8/2/2021</a:t>
            </a:fld>
            <a:endParaRPr lang="en-US"/>
          </a:p>
        </p:txBody>
      </p:sp>
      <p:sp>
        <p:nvSpPr>
          <p:cNvPr id="6" name="Footer Placeholder 5">
            <a:extLst>
              <a:ext uri="{FF2B5EF4-FFF2-40B4-BE49-F238E27FC236}">
                <a16:creationId xmlns:a16="http://schemas.microsoft.com/office/drawing/2014/main" id="{10F3BFBB-74CD-4CF3-B665-5F53100818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518FA0E-932A-473C-96EC-693FEE193DDA}"/>
              </a:ext>
            </a:extLst>
          </p:cNvPr>
          <p:cNvSpPr>
            <a:spLocks noGrp="1"/>
          </p:cNvSpPr>
          <p:nvPr>
            <p:ph type="sldNum" sz="quarter" idx="12"/>
          </p:nvPr>
        </p:nvSpPr>
        <p:spPr/>
        <p:txBody>
          <a:bodyPr/>
          <a:lstStyle/>
          <a:p>
            <a:fld id="{226A5644-2640-4D3A-8DBA-8FF7AE10B402}" type="slidenum">
              <a:rPr lang="en-US" smtClean="0"/>
              <a:t>‹#›</a:t>
            </a:fld>
            <a:endParaRPr lang="en-US"/>
          </a:p>
        </p:txBody>
      </p:sp>
    </p:spTree>
    <p:extLst>
      <p:ext uri="{BB962C8B-B14F-4D97-AF65-F5344CB8AC3E}">
        <p14:creationId xmlns:p14="http://schemas.microsoft.com/office/powerpoint/2010/main" val="1176381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AB971-98E9-444B-96F9-4DE6E74E523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D2BB856-9A49-4804-8E18-CF60DED858B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72B7280-BBB6-4B98-BD98-32B9C27FF6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ED981A-41AD-4053-AF7F-F9C4FECD6C86}"/>
              </a:ext>
            </a:extLst>
          </p:cNvPr>
          <p:cNvSpPr>
            <a:spLocks noGrp="1"/>
          </p:cNvSpPr>
          <p:nvPr>
            <p:ph type="dt" sz="half" idx="10"/>
          </p:nvPr>
        </p:nvSpPr>
        <p:spPr/>
        <p:txBody>
          <a:bodyPr/>
          <a:lstStyle/>
          <a:p>
            <a:fld id="{4B917E48-057A-4DF6-BCAF-01C2771760E7}" type="datetimeFigureOut">
              <a:rPr lang="en-US" smtClean="0"/>
              <a:t>8/2/2021</a:t>
            </a:fld>
            <a:endParaRPr lang="en-US"/>
          </a:p>
        </p:txBody>
      </p:sp>
      <p:sp>
        <p:nvSpPr>
          <p:cNvPr id="6" name="Footer Placeholder 5">
            <a:extLst>
              <a:ext uri="{FF2B5EF4-FFF2-40B4-BE49-F238E27FC236}">
                <a16:creationId xmlns:a16="http://schemas.microsoft.com/office/drawing/2014/main" id="{19B57192-B288-4344-8005-6EEC59A3240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E02C59-C70A-4995-978F-0EC7A0B13F34}"/>
              </a:ext>
            </a:extLst>
          </p:cNvPr>
          <p:cNvSpPr>
            <a:spLocks noGrp="1"/>
          </p:cNvSpPr>
          <p:nvPr>
            <p:ph type="sldNum" sz="quarter" idx="12"/>
          </p:nvPr>
        </p:nvSpPr>
        <p:spPr/>
        <p:txBody>
          <a:bodyPr/>
          <a:lstStyle/>
          <a:p>
            <a:fld id="{226A5644-2640-4D3A-8DBA-8FF7AE10B402}" type="slidenum">
              <a:rPr lang="en-US" smtClean="0"/>
              <a:t>‹#›</a:t>
            </a:fld>
            <a:endParaRPr lang="en-US"/>
          </a:p>
        </p:txBody>
      </p:sp>
    </p:spTree>
    <p:extLst>
      <p:ext uri="{BB962C8B-B14F-4D97-AF65-F5344CB8AC3E}">
        <p14:creationId xmlns:p14="http://schemas.microsoft.com/office/powerpoint/2010/main" val="14661071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A906315-E97F-4AB9-B31F-CC285B1F40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08AE5E9-6A8A-490C-A904-0FC0E1D090A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23FC02-D98C-4460-A7F5-7C84B255D8C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917E48-057A-4DF6-BCAF-01C2771760E7}" type="datetimeFigureOut">
              <a:rPr lang="en-US" smtClean="0"/>
              <a:t>8/2/2021</a:t>
            </a:fld>
            <a:endParaRPr lang="en-US"/>
          </a:p>
        </p:txBody>
      </p:sp>
      <p:sp>
        <p:nvSpPr>
          <p:cNvPr id="5" name="Footer Placeholder 4">
            <a:extLst>
              <a:ext uri="{FF2B5EF4-FFF2-40B4-BE49-F238E27FC236}">
                <a16:creationId xmlns:a16="http://schemas.microsoft.com/office/drawing/2014/main" id="{B3C8A7DE-2C35-4D79-8E35-A58EF9C68B6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DF2FA6-8FA6-485D-B521-AFFAC819C8A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6A5644-2640-4D3A-8DBA-8FF7AE10B402}" type="slidenum">
              <a:rPr lang="en-US" smtClean="0"/>
              <a:t>‹#›</a:t>
            </a:fld>
            <a:endParaRPr lang="en-US"/>
          </a:p>
        </p:txBody>
      </p:sp>
    </p:spTree>
    <p:extLst>
      <p:ext uri="{BB962C8B-B14F-4D97-AF65-F5344CB8AC3E}">
        <p14:creationId xmlns:p14="http://schemas.microsoft.com/office/powerpoint/2010/main" val="32551328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secure.touchnet.com/C22921_ustores/web/store_main.jsp?STOREID=33&amp;SINGLESTORE=true" TargetMode="External"/><Relationship Id="rId2" Type="http://schemas.openxmlformats.org/officeDocument/2006/relationships/hyperlink" Target="https://extension.umaine.edu/publications/"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maine.edu/human-resources/remote-work/"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hrdailyadvisor.blr.com/2020/02" TargetMode="External"/><Relationship Id="rId2" Type="http://schemas.openxmlformats.org/officeDocument/2006/relationships/hyperlink" Target="https://www.chronicle.com/article/The-Case-for-Cluster-Hiring-to/247301"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jpeg"/><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1D98CAC-3EFF-4342-BD5A-6C0E8CAB4C1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38200" y="520700"/>
            <a:ext cx="10515600" cy="34861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BD9DE75-6E4F-40FE-9646-22A1E0B66ADA}"/>
              </a:ext>
            </a:extLst>
          </p:cNvPr>
          <p:cNvSpPr>
            <a:spLocks noGrp="1"/>
          </p:cNvSpPr>
          <p:nvPr>
            <p:ph type="ctrTitle"/>
          </p:nvPr>
        </p:nvSpPr>
        <p:spPr>
          <a:xfrm>
            <a:off x="1330325" y="958852"/>
            <a:ext cx="9531350" cy="2514597"/>
          </a:xfrm>
        </p:spPr>
        <p:txBody>
          <a:bodyPr anchor="b">
            <a:normAutofit/>
          </a:bodyPr>
          <a:lstStyle/>
          <a:p>
            <a:r>
              <a:rPr lang="en-US" sz="8000" dirty="0">
                <a:solidFill>
                  <a:srgbClr val="FFFFFF"/>
                </a:solidFill>
              </a:rPr>
              <a:t>Extension Connections</a:t>
            </a:r>
          </a:p>
        </p:txBody>
      </p:sp>
      <p:sp>
        <p:nvSpPr>
          <p:cNvPr id="3" name="Subtitle 2">
            <a:extLst>
              <a:ext uri="{FF2B5EF4-FFF2-40B4-BE49-F238E27FC236}">
                <a16:creationId xmlns:a16="http://schemas.microsoft.com/office/drawing/2014/main" id="{C108FFA9-9231-422C-95F9-83C42069DD81}"/>
              </a:ext>
            </a:extLst>
          </p:cNvPr>
          <p:cNvSpPr>
            <a:spLocks noGrp="1"/>
          </p:cNvSpPr>
          <p:nvPr>
            <p:ph type="subTitle" idx="1"/>
          </p:nvPr>
        </p:nvSpPr>
        <p:spPr>
          <a:xfrm>
            <a:off x="1330324" y="4305300"/>
            <a:ext cx="9585326" cy="1454150"/>
          </a:xfrm>
        </p:spPr>
        <p:txBody>
          <a:bodyPr>
            <a:normAutofit/>
          </a:bodyPr>
          <a:lstStyle/>
          <a:p>
            <a:r>
              <a:rPr lang="en-US" sz="3200" dirty="0"/>
              <a:t>With your host – Hannah Carter</a:t>
            </a:r>
            <a:br>
              <a:rPr lang="en-US" sz="3200" dirty="0"/>
            </a:br>
            <a:r>
              <a:rPr lang="en-US" sz="3200" dirty="0" smtClean="0"/>
              <a:t>August 2</a:t>
            </a:r>
            <a:r>
              <a:rPr lang="en-US" sz="3200" dirty="0" smtClean="0"/>
              <a:t>, </a:t>
            </a:r>
            <a:r>
              <a:rPr lang="en-US" sz="3200" dirty="0"/>
              <a:t>2021</a:t>
            </a:r>
            <a:br>
              <a:rPr lang="en-US" sz="3200" dirty="0"/>
            </a:br>
            <a:endParaRPr lang="en-US" sz="3200" dirty="0"/>
          </a:p>
        </p:txBody>
      </p:sp>
    </p:spTree>
    <p:extLst>
      <p:ext uri="{BB962C8B-B14F-4D97-AF65-F5344CB8AC3E}">
        <p14:creationId xmlns:p14="http://schemas.microsoft.com/office/powerpoint/2010/main" val="13198263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07183"/>
            <a:ext cx="10515600" cy="1325563"/>
          </a:xfrm>
        </p:spPr>
        <p:txBody>
          <a:bodyPr/>
          <a:lstStyle/>
          <a:p>
            <a:r>
              <a:rPr lang="en-US" b="1" dirty="0" smtClean="0"/>
              <a:t>Publications Transition</a:t>
            </a:r>
            <a:endParaRPr lang="en-US" b="1" dirty="0"/>
          </a:p>
        </p:txBody>
      </p:sp>
      <p:sp>
        <p:nvSpPr>
          <p:cNvPr id="3" name="Content Placeholder 2"/>
          <p:cNvSpPr>
            <a:spLocks noGrp="1"/>
          </p:cNvSpPr>
          <p:nvPr>
            <p:ph idx="1"/>
          </p:nvPr>
        </p:nvSpPr>
        <p:spPr>
          <a:xfrm>
            <a:off x="705197" y="1601181"/>
            <a:ext cx="10515600" cy="4351338"/>
          </a:xfrm>
        </p:spPr>
        <p:txBody>
          <a:bodyPr>
            <a:normAutofit fontScale="70000" lnSpcReduction="20000"/>
          </a:bodyPr>
          <a:lstStyle/>
          <a:p>
            <a:pPr marL="0" indent="0">
              <a:buNone/>
            </a:pPr>
            <a:r>
              <a:rPr lang="en-US" b="1" i="1" dirty="0"/>
              <a:t>Upcoming changes to UMaine Extension’s publication catalog</a:t>
            </a:r>
            <a:r>
              <a:rPr lang="en-US" b="1" i="1" dirty="0" smtClean="0"/>
              <a:t>:</a:t>
            </a:r>
            <a:endParaRPr lang="en-US" dirty="0"/>
          </a:p>
          <a:p>
            <a:r>
              <a:rPr lang="en-US" i="1" dirty="0"/>
              <a:t>Starting August 1, 2021 there will be a new online publication catalog. The current platform for Extension’s online publication catalog will no longer be available. The new publication catalog can be found here: </a:t>
            </a:r>
            <a:r>
              <a:rPr lang="en-US" i="1" u="sng" dirty="0">
                <a:hlinkClick r:id="rId2"/>
              </a:rPr>
              <a:t>https://extension.umaine.edu/publications/</a:t>
            </a:r>
            <a:r>
              <a:rPr lang="en-US" i="1" u="sng" dirty="0"/>
              <a:t>  </a:t>
            </a:r>
            <a:endParaRPr lang="en-US" dirty="0"/>
          </a:p>
          <a:p>
            <a:pPr marL="0" indent="0">
              <a:buNone/>
            </a:pPr>
            <a:endParaRPr lang="en-US" dirty="0"/>
          </a:p>
          <a:p>
            <a:r>
              <a:rPr lang="en-US" i="1" dirty="0"/>
              <a:t>The catalog only includes UMaine Extension’s digital publications. Sales of hardcover books and non-digital publications will be (temporarily) suspended, although staff can purchase existing inventory (with university </a:t>
            </a:r>
            <a:r>
              <a:rPr lang="en-US" i="1" dirty="0" err="1"/>
              <a:t>chartfields</a:t>
            </a:r>
            <a:r>
              <a:rPr lang="en-US" i="1" dirty="0"/>
              <a:t>) by contacting Tracey </a:t>
            </a:r>
            <a:r>
              <a:rPr lang="en-US" i="1" dirty="0" err="1"/>
              <a:t>Ferwerda</a:t>
            </a:r>
            <a:r>
              <a:rPr lang="en-US" i="1" dirty="0"/>
              <a:t>.</a:t>
            </a:r>
            <a:endParaRPr lang="en-US" dirty="0"/>
          </a:p>
          <a:p>
            <a:pPr marL="0" indent="0">
              <a:buNone/>
            </a:pPr>
            <a:endParaRPr lang="en-US" dirty="0"/>
          </a:p>
          <a:p>
            <a:r>
              <a:rPr lang="en-US" i="1" dirty="0"/>
              <a:t>Online sales for pesticide educational resources can be found in the new UMaine Cooperative Extension Marketplace</a:t>
            </a:r>
            <a:r>
              <a:rPr lang="en-US" b="1" i="1" dirty="0"/>
              <a:t>:</a:t>
            </a:r>
            <a:br>
              <a:rPr lang="en-US" b="1" i="1" dirty="0"/>
            </a:br>
            <a:r>
              <a:rPr lang="en-US" i="1" u="sng" dirty="0">
                <a:hlinkClick r:id="rId3"/>
              </a:rPr>
              <a:t>https://</a:t>
            </a:r>
            <a:r>
              <a:rPr lang="en-US" i="1" u="sng" dirty="0" smtClean="0">
                <a:hlinkClick r:id="rId3"/>
              </a:rPr>
              <a:t>secure.touchnet.com/C22921_ustores/web/store_main.jsp?STOREID=33&amp;SINGLESTORE=true</a:t>
            </a:r>
            <a:endParaRPr lang="en-US" dirty="0" smtClean="0"/>
          </a:p>
          <a:p>
            <a:pPr marL="0" indent="0">
              <a:buNone/>
            </a:pPr>
            <a:endParaRPr lang="en-US" dirty="0"/>
          </a:p>
          <a:p>
            <a:r>
              <a:rPr lang="en-US" i="1" dirty="0"/>
              <a:t>Questions can be directed to Tracey </a:t>
            </a:r>
            <a:r>
              <a:rPr lang="en-US" i="1" dirty="0" err="1"/>
              <a:t>Ferwerda</a:t>
            </a:r>
            <a:r>
              <a:rPr lang="en-US" i="1" dirty="0"/>
              <a:t> tracey.ferwerda@maine.edu</a:t>
            </a:r>
            <a:endParaRPr lang="en-US" dirty="0"/>
          </a:p>
          <a:p>
            <a:endParaRPr lang="en-US" dirty="0"/>
          </a:p>
        </p:txBody>
      </p:sp>
    </p:spTree>
    <p:extLst>
      <p:ext uri="{BB962C8B-B14F-4D97-AF65-F5344CB8AC3E}">
        <p14:creationId xmlns:p14="http://schemas.microsoft.com/office/powerpoint/2010/main" val="23837251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Today’s agenda</a:t>
            </a:r>
            <a:endParaRPr lang="en-US" b="1" dirty="0"/>
          </a:p>
        </p:txBody>
      </p:sp>
      <p:sp>
        <p:nvSpPr>
          <p:cNvPr id="3" name="Content Placeholder 2"/>
          <p:cNvSpPr>
            <a:spLocks noGrp="1"/>
          </p:cNvSpPr>
          <p:nvPr>
            <p:ph idx="1"/>
          </p:nvPr>
        </p:nvSpPr>
        <p:spPr/>
        <p:txBody>
          <a:bodyPr/>
          <a:lstStyle/>
          <a:p>
            <a:r>
              <a:rPr lang="en-US" dirty="0"/>
              <a:t>Welcome to Extension</a:t>
            </a:r>
          </a:p>
          <a:p>
            <a:r>
              <a:rPr lang="en-US" dirty="0" smtClean="0"/>
              <a:t>COVID updates</a:t>
            </a:r>
          </a:p>
          <a:p>
            <a:r>
              <a:rPr lang="en-US" dirty="0" smtClean="0"/>
              <a:t>Cluster Hire</a:t>
            </a:r>
          </a:p>
          <a:p>
            <a:r>
              <a:rPr lang="en-US" dirty="0" smtClean="0"/>
              <a:t>July &amp; August</a:t>
            </a:r>
          </a:p>
          <a:p>
            <a:r>
              <a:rPr lang="en-US" dirty="0" smtClean="0"/>
              <a:t>Reminders</a:t>
            </a:r>
          </a:p>
          <a:p>
            <a:r>
              <a:rPr lang="en-US" dirty="0" smtClean="0"/>
              <a:t>Publications transition</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6077402" y="1365932"/>
            <a:ext cx="5498321" cy="4123741"/>
          </a:xfrm>
          <a:prstGeom prst="rect">
            <a:avLst/>
          </a:prstGeom>
        </p:spPr>
      </p:pic>
    </p:spTree>
    <p:extLst>
      <p:ext uri="{BB962C8B-B14F-4D97-AF65-F5344CB8AC3E}">
        <p14:creationId xmlns:p14="http://schemas.microsoft.com/office/powerpoint/2010/main" val="30663903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309" y="192491"/>
            <a:ext cx="10515600" cy="1325563"/>
          </a:xfrm>
        </p:spPr>
        <p:txBody>
          <a:bodyPr/>
          <a:lstStyle/>
          <a:p>
            <a:r>
              <a:rPr lang="en-US" b="1" dirty="0" smtClean="0"/>
              <a:t>Welcome to Extension!</a:t>
            </a:r>
            <a:endParaRPr lang="en-US" b="1" dirty="0"/>
          </a:p>
        </p:txBody>
      </p:sp>
      <p:sp>
        <p:nvSpPr>
          <p:cNvPr id="3" name="Content Placeholder 2"/>
          <p:cNvSpPr>
            <a:spLocks noGrp="1"/>
          </p:cNvSpPr>
          <p:nvPr>
            <p:ph idx="1"/>
          </p:nvPr>
        </p:nvSpPr>
        <p:spPr>
          <a:xfrm>
            <a:off x="530629" y="1518054"/>
            <a:ext cx="10515600" cy="4351338"/>
          </a:xfrm>
        </p:spPr>
        <p:txBody>
          <a:bodyPr>
            <a:normAutofit lnSpcReduction="10000"/>
          </a:bodyPr>
          <a:lstStyle/>
          <a:p>
            <a:r>
              <a:rPr lang="en-US" dirty="0" smtClean="0"/>
              <a:t>Christine </a:t>
            </a:r>
            <a:r>
              <a:rPr lang="en-US" dirty="0" err="1" smtClean="0"/>
              <a:t>Gettig</a:t>
            </a:r>
            <a:r>
              <a:rPr lang="en-US" dirty="0" smtClean="0"/>
              <a:t> – Administrative Specialist CL2 in Somerset County</a:t>
            </a:r>
          </a:p>
          <a:p>
            <a:r>
              <a:rPr lang="en-US" dirty="0" err="1" smtClean="0"/>
              <a:t>Eri</a:t>
            </a:r>
            <a:r>
              <a:rPr lang="en-US" dirty="0" smtClean="0"/>
              <a:t> Martin – Program Coordinator Bryant Pond and Greenland Point 4-H Centers</a:t>
            </a:r>
          </a:p>
          <a:p>
            <a:r>
              <a:rPr lang="en-US" dirty="0" smtClean="0"/>
              <a:t>Mara </a:t>
            </a:r>
            <a:r>
              <a:rPr lang="en-US" dirty="0" err="1" smtClean="0"/>
              <a:t>Scallon</a:t>
            </a:r>
            <a:r>
              <a:rPr lang="en-US" dirty="0" smtClean="0"/>
              <a:t> – Research Assistant, Lowbush Blueberry Research &amp; Extension Program</a:t>
            </a:r>
          </a:p>
          <a:p>
            <a:r>
              <a:rPr lang="en-US" dirty="0" smtClean="0"/>
              <a:t>Ellen Baker – Parent Education Professional, Maine Families Program</a:t>
            </a:r>
          </a:p>
          <a:p>
            <a:r>
              <a:rPr lang="en-US" dirty="0" smtClean="0"/>
              <a:t>Dr. Matt </a:t>
            </a:r>
            <a:r>
              <a:rPr lang="en-US" dirty="0" err="1" smtClean="0"/>
              <a:t>Hawkyard</a:t>
            </a:r>
            <a:r>
              <a:rPr lang="en-US" dirty="0" smtClean="0"/>
              <a:t> – Assistant Extension Professor &amp; Fish Nutrition Specialist </a:t>
            </a:r>
          </a:p>
          <a:p>
            <a:r>
              <a:rPr lang="en-US" dirty="0" smtClean="0"/>
              <a:t>Dr. H-Michael Habte-</a:t>
            </a:r>
            <a:r>
              <a:rPr lang="en-US" dirty="0" err="1" smtClean="0"/>
              <a:t>Tsion</a:t>
            </a:r>
            <a:r>
              <a:rPr lang="en-US" dirty="0" smtClean="0"/>
              <a:t> </a:t>
            </a:r>
            <a:r>
              <a:rPr lang="en-US" dirty="0"/>
              <a:t>– Assistant Extension Professor &amp; Fish Nutrition Specialist </a:t>
            </a:r>
            <a:endParaRPr lang="en-US" dirty="0" smtClean="0"/>
          </a:p>
          <a:p>
            <a:pPr marL="0" indent="0">
              <a:buNone/>
            </a:pPr>
            <a:endParaRPr lang="en-US" dirty="0"/>
          </a:p>
          <a:p>
            <a:endParaRPr lang="en-US" dirty="0" smtClean="0"/>
          </a:p>
          <a:p>
            <a:endParaRPr lang="en-US" dirty="0"/>
          </a:p>
        </p:txBody>
      </p:sp>
    </p:spTree>
    <p:extLst>
      <p:ext uri="{BB962C8B-B14F-4D97-AF65-F5344CB8AC3E}">
        <p14:creationId xmlns:p14="http://schemas.microsoft.com/office/powerpoint/2010/main" val="16330173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867" y="0"/>
            <a:ext cx="10515600" cy="1325563"/>
          </a:xfrm>
        </p:spPr>
        <p:txBody>
          <a:bodyPr/>
          <a:lstStyle/>
          <a:p>
            <a:r>
              <a:rPr lang="en-US" b="1" dirty="0" smtClean="0"/>
              <a:t>Remote Work Guidance</a:t>
            </a:r>
            <a:endParaRPr lang="en-US" b="1" dirty="0"/>
          </a:p>
        </p:txBody>
      </p:sp>
      <p:sp>
        <p:nvSpPr>
          <p:cNvPr id="4" name="Rectangle 1"/>
          <p:cNvSpPr>
            <a:spLocks noGrp="1" noChangeArrowheads="1"/>
          </p:cNvSpPr>
          <p:nvPr>
            <p:ph idx="1"/>
          </p:nvPr>
        </p:nvSpPr>
        <p:spPr bwMode="auto">
          <a:xfrm>
            <a:off x="160867" y="948690"/>
            <a:ext cx="12072536" cy="5909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nSpc>
                <a:spcPct val="100000"/>
              </a:lnSpc>
            </a:pPr>
            <a:r>
              <a:rPr kumimoji="0" lang="en-US" altLang="en-US" sz="18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The latest  </a:t>
            </a:r>
            <a:r>
              <a:rPr kumimoji="0" lang="en-US" altLang="en-US" sz="1800" b="0" i="0" u="none" strike="noStrike" cap="none" normalizeH="0" baseline="0" dirty="0" smtClean="0">
                <a:ln>
                  <a:noFill/>
                </a:ln>
                <a:solidFill>
                  <a:srgbClr val="1155CC"/>
                </a:solidFill>
                <a:effectLst/>
                <a:latin typeface="Arial" panose="020B0604020202020204" pitchFamily="34" charset="0"/>
                <a:cs typeface="Arial" panose="020B0604020202020204" pitchFamily="34" charset="0"/>
                <a:hlinkClick r:id="rId2"/>
              </a:rPr>
              <a:t>UMS guidance regarding remote work, including remote work guidelines and a decision tree document</a:t>
            </a:r>
            <a:r>
              <a:rPr kumimoji="0" lang="en-US" altLang="en-US" sz="18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a:t>
            </a:r>
            <a:br>
              <a:rPr kumimoji="0" lang="en-US" altLang="en-US" sz="18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br>
            <a:r>
              <a:rPr kumimoji="0" lang="en-US" altLang="en-US" sz="18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 is now available. Employees who have been working remotely are encouraged to discuss questions and </a:t>
            </a:r>
            <a:br>
              <a:rPr kumimoji="0" lang="en-US" altLang="en-US" sz="18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br>
            <a:r>
              <a:rPr kumimoji="0" lang="en-US" altLang="en-US" sz="18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 arrangements related to returning to campus work locations with their managers or supervisors. </a:t>
            </a:r>
            <a:br>
              <a:rPr kumimoji="0" lang="en-US" altLang="en-US" sz="18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br>
            <a:r>
              <a:rPr kumimoji="0" lang="en-US" altLang="en-US" sz="18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 </a:t>
            </a:r>
            <a:r>
              <a:rPr kumimoji="0" lang="en-US" altLang="en-US" sz="18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Remote work arrangements must be approved by the respective management team and </a:t>
            </a:r>
            <a:br>
              <a:rPr kumimoji="0" lang="en-US" altLang="en-US" sz="18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br>
            <a:r>
              <a:rPr kumimoji="0" lang="en-US" altLang="en-US" sz="18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 documented using the online Remote Work Agreement tool.</a:t>
            </a:r>
          </a:p>
          <a:p>
            <a:pPr marL="0" indent="0">
              <a:lnSpc>
                <a:spcPct val="100000"/>
              </a:lnSpc>
              <a:buNone/>
            </a:pPr>
            <a:endParaRPr kumimoji="0" lang="en-US" altLang="en-US" sz="1800" b="0" i="0" u="none" strike="noStrike" cap="none" normalizeH="0" baseline="0" dirty="0" smtClean="0">
              <a:ln>
                <a:noFill/>
              </a:ln>
              <a:solidFill>
                <a:schemeClr val="tx1"/>
              </a:solidFill>
              <a:effectLst/>
            </a:endParaRPr>
          </a:p>
          <a:p>
            <a:pPr>
              <a:lnSpc>
                <a:spcPct val="100000"/>
              </a:lnSpc>
            </a:pPr>
            <a:r>
              <a:rPr kumimoji="0" lang="en-US" altLang="en-US" sz="18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Requests for remote work in Extension (which is a part of UMaine Academic Affairs) should go to your</a:t>
            </a:r>
            <a:br>
              <a:rPr kumimoji="0" lang="en-US" altLang="en-US" sz="18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br>
            <a:r>
              <a:rPr kumimoji="0" lang="en-US" altLang="en-US" sz="18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supervisor. If that person is in favor of granting the request, it should go to me (the dean), </a:t>
            </a:r>
            <a:br>
              <a:rPr kumimoji="0" lang="en-US" altLang="en-US" sz="18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br>
            <a:r>
              <a:rPr kumimoji="0" lang="en-US" altLang="en-US" sz="18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and then to the provost if the dean agrees. </a:t>
            </a:r>
            <a:r>
              <a:rPr kumimoji="0" lang="en-US" altLang="en-US" sz="18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The final decision on remote work requests will be made by</a:t>
            </a:r>
            <a:br>
              <a:rPr kumimoji="0" lang="en-US" altLang="en-US" sz="18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br>
            <a:r>
              <a:rPr kumimoji="0" lang="en-US" altLang="en-US" sz="18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Provost </a:t>
            </a:r>
            <a:r>
              <a:rPr kumimoji="0" lang="en-US" altLang="en-US" sz="1800" b="1" i="0" u="none" strike="noStrike" cap="none" normalizeH="0" baseline="0" dirty="0" err="1" smtClean="0">
                <a:ln>
                  <a:noFill/>
                </a:ln>
                <a:solidFill>
                  <a:srgbClr val="000000"/>
                </a:solidFill>
                <a:effectLst/>
                <a:latin typeface="Arial" panose="020B0604020202020204" pitchFamily="34" charset="0"/>
                <a:cs typeface="Arial" panose="020B0604020202020204" pitchFamily="34" charset="0"/>
              </a:rPr>
              <a:t>Volin</a:t>
            </a:r>
            <a:r>
              <a:rPr kumimoji="0" lang="en-US" altLang="en-US" sz="18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 Declinations do not need to go up the chain.</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800" dirty="0">
              <a:solidFill>
                <a:srgbClr val="000000"/>
              </a:solidFill>
              <a:cs typeface="Arial" panose="020B0604020202020204" pitchFamily="34" charset="0"/>
            </a:endParaRPr>
          </a:p>
          <a:p>
            <a:pPr>
              <a:lnSpc>
                <a:spcPct val="100000"/>
              </a:lnSpc>
            </a:pPr>
            <a:r>
              <a:rPr lang="en-US" altLang="en-US" sz="1800" dirty="0" smtClean="0">
                <a:solidFill>
                  <a:srgbClr val="000000"/>
                </a:solidFill>
                <a:cs typeface="Arial" panose="020B0604020202020204" pitchFamily="34" charset="0"/>
              </a:rPr>
              <a:t>Our offices need to be open during regular business hours, five days a week unless previously approved </a:t>
            </a:r>
            <a:br>
              <a:rPr lang="en-US" altLang="en-US" sz="1800" dirty="0" smtClean="0">
                <a:solidFill>
                  <a:srgbClr val="000000"/>
                </a:solidFill>
                <a:cs typeface="Arial" panose="020B0604020202020204" pitchFamily="34" charset="0"/>
              </a:rPr>
            </a:br>
            <a:r>
              <a:rPr lang="en-US" altLang="en-US" sz="1800" dirty="0" smtClean="0">
                <a:solidFill>
                  <a:srgbClr val="000000"/>
                </a:solidFill>
                <a:cs typeface="Arial" panose="020B0604020202020204" pitchFamily="34" charset="0"/>
              </a:rPr>
              <a:t>to have a different schedule (</a:t>
            </a:r>
            <a:r>
              <a:rPr lang="en-US" altLang="en-US" sz="1800" dirty="0" err="1" smtClean="0">
                <a:solidFill>
                  <a:srgbClr val="000000"/>
                </a:solidFill>
                <a:cs typeface="Arial" panose="020B0604020202020204" pitchFamily="34" charset="0"/>
              </a:rPr>
              <a:t>ie</a:t>
            </a:r>
            <a:r>
              <a:rPr lang="en-US" altLang="en-US" sz="1800" dirty="0" smtClean="0">
                <a:solidFill>
                  <a:srgbClr val="000000"/>
                </a:solidFill>
                <a:cs typeface="Arial" panose="020B0604020202020204" pitchFamily="34" charset="0"/>
              </a:rPr>
              <a:t> Piscataquis County)</a:t>
            </a:r>
          </a:p>
          <a:p>
            <a:pPr marL="0" indent="0">
              <a:lnSpc>
                <a:spcPct val="100000"/>
              </a:lnSpc>
              <a:buNone/>
            </a:pPr>
            <a:endParaRPr lang="en-US" altLang="en-US" sz="1800" dirty="0" smtClean="0">
              <a:solidFill>
                <a:srgbClr val="000000"/>
              </a:solidFill>
              <a:cs typeface="Arial" panose="020B0604020202020204" pitchFamily="34" charset="0"/>
            </a:endParaRPr>
          </a:p>
          <a:p>
            <a:pPr>
              <a:lnSpc>
                <a:spcPct val="100000"/>
              </a:lnSpc>
            </a:pPr>
            <a:r>
              <a:rPr lang="en-US" altLang="en-US" sz="1800" dirty="0" smtClean="0">
                <a:solidFill>
                  <a:srgbClr val="000000"/>
                </a:solidFill>
                <a:cs typeface="Arial" panose="020B0604020202020204" pitchFamily="34" charset="0"/>
              </a:rPr>
              <a:t>If you had an approved remote work arrangement prior to the pandemic, please submit the new form as there </a:t>
            </a:r>
            <a:br>
              <a:rPr lang="en-US" altLang="en-US" sz="1800" dirty="0" smtClean="0">
                <a:solidFill>
                  <a:srgbClr val="000000"/>
                </a:solidFill>
                <a:cs typeface="Arial" panose="020B0604020202020204" pitchFamily="34" charset="0"/>
              </a:rPr>
            </a:br>
            <a:r>
              <a:rPr lang="en-US" altLang="en-US" sz="1800" dirty="0" smtClean="0">
                <a:solidFill>
                  <a:srgbClr val="000000"/>
                </a:solidFill>
                <a:cs typeface="Arial" panose="020B0604020202020204" pitchFamily="34" charset="0"/>
              </a:rPr>
              <a:t>have been updates made.</a:t>
            </a:r>
          </a:p>
          <a:p>
            <a:pPr marL="0" indent="0">
              <a:lnSpc>
                <a:spcPct val="100000"/>
              </a:lnSpc>
              <a:buNone/>
            </a:pPr>
            <a:endParaRPr lang="en-US" altLang="en-US" sz="1800" dirty="0" smtClean="0">
              <a:solidFill>
                <a:srgbClr val="000000"/>
              </a:solidFill>
              <a:cs typeface="Arial" panose="020B0604020202020204" pitchFamily="34" charset="0"/>
            </a:endParaRPr>
          </a:p>
          <a:p>
            <a:pPr>
              <a:lnSpc>
                <a:spcPct val="100000"/>
              </a:lnSpc>
            </a:pPr>
            <a:r>
              <a:rPr lang="en-US" altLang="en-US" sz="1800" dirty="0" smtClean="0">
                <a:solidFill>
                  <a:srgbClr val="000000"/>
                </a:solidFill>
                <a:cs typeface="Arial" panose="020B0604020202020204" pitchFamily="34" charset="0"/>
              </a:rPr>
              <a:t>I have asked that everyone who believes they want to seek permission to have some sort of remote work</a:t>
            </a:r>
            <a:br>
              <a:rPr lang="en-US" altLang="en-US" sz="1800" dirty="0" smtClean="0">
                <a:solidFill>
                  <a:srgbClr val="000000"/>
                </a:solidFill>
                <a:cs typeface="Arial" panose="020B0604020202020204" pitchFamily="34" charset="0"/>
              </a:rPr>
            </a:br>
            <a:r>
              <a:rPr lang="en-US" altLang="en-US" sz="1800" dirty="0" smtClean="0">
                <a:solidFill>
                  <a:srgbClr val="000000"/>
                </a:solidFill>
                <a:cs typeface="Arial" panose="020B0604020202020204" pitchFamily="34" charset="0"/>
              </a:rPr>
              <a:t>agreement submit this form—I would like a unified approach within Extension.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p>
            <a:pPr marL="0" lvl="0" indent="0">
              <a:lnSpc>
                <a:spcPct val="100000"/>
              </a:lnSpc>
              <a:buNone/>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5534193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872" y="182245"/>
            <a:ext cx="10515600" cy="1325563"/>
          </a:xfrm>
        </p:spPr>
        <p:txBody>
          <a:bodyPr/>
          <a:lstStyle/>
          <a:p>
            <a:r>
              <a:rPr lang="en-US" b="1" dirty="0" smtClean="0"/>
              <a:t>Other COVID updates (or things to mention):</a:t>
            </a:r>
            <a:endParaRPr lang="en-US" b="1" dirty="0"/>
          </a:p>
        </p:txBody>
      </p:sp>
      <p:sp>
        <p:nvSpPr>
          <p:cNvPr id="3" name="Content Placeholder 2"/>
          <p:cNvSpPr>
            <a:spLocks noGrp="1"/>
          </p:cNvSpPr>
          <p:nvPr>
            <p:ph idx="1"/>
          </p:nvPr>
        </p:nvSpPr>
        <p:spPr>
          <a:xfrm>
            <a:off x="514003" y="1507808"/>
            <a:ext cx="10515600" cy="4351338"/>
          </a:xfrm>
        </p:spPr>
        <p:txBody>
          <a:bodyPr>
            <a:normAutofit fontScale="70000" lnSpcReduction="20000"/>
          </a:bodyPr>
          <a:lstStyle/>
          <a:p>
            <a:r>
              <a:rPr lang="en-US" dirty="0" smtClean="0"/>
              <a:t>UMS/UMaine following state guidelines</a:t>
            </a:r>
          </a:p>
          <a:p>
            <a:r>
              <a:rPr lang="en-US" dirty="0" smtClean="0"/>
              <a:t>Face masks: </a:t>
            </a:r>
            <a:br>
              <a:rPr lang="en-US" dirty="0" smtClean="0"/>
            </a:br>
            <a:r>
              <a:rPr lang="en-US" i="1" dirty="0"/>
              <a:t>In general, face coverings will continue to be welcomed in any circumstance when individuals choose to wear them as a matter of personal preference. There may be certain exceptions related to security-sensitive circumstances or other matters when they must be removed</a:t>
            </a:r>
            <a:r>
              <a:rPr lang="en-US" i="1" dirty="0" smtClean="0"/>
              <a:t>.  Effective </a:t>
            </a:r>
            <a:r>
              <a:rPr lang="en-US" i="1" dirty="0"/>
              <a:t>July 26, face coverings will continue to be required indoors for any visitor, </a:t>
            </a:r>
            <a:r>
              <a:rPr lang="en-US" i="1" dirty="0" smtClean="0"/>
              <a:t>  faculty</a:t>
            </a:r>
            <a:r>
              <a:rPr lang="en-US" i="1" dirty="0"/>
              <a:t>, staff, or student who is not fully vaccinated</a:t>
            </a:r>
            <a:r>
              <a:rPr lang="en-US" i="1" dirty="0" smtClean="0"/>
              <a:t>.</a:t>
            </a:r>
            <a:endParaRPr lang="en-US" i="1" dirty="0"/>
          </a:p>
          <a:p>
            <a:r>
              <a:rPr lang="en-US" dirty="0" smtClean="0"/>
              <a:t>Vaccinations</a:t>
            </a:r>
          </a:p>
          <a:p>
            <a:r>
              <a:rPr lang="en-US" dirty="0" smtClean="0"/>
              <a:t>Building/conference room use – as of August 2</a:t>
            </a:r>
            <a:r>
              <a:rPr lang="en-US" baseline="30000" dirty="0" smtClean="0"/>
              <a:t>nd</a:t>
            </a:r>
            <a:r>
              <a:rPr lang="en-US" dirty="0" smtClean="0"/>
              <a:t> the UMS “will return to customary, pre-pandemic operations”.</a:t>
            </a:r>
          </a:p>
          <a:p>
            <a:r>
              <a:rPr lang="en-US" dirty="0" smtClean="0"/>
              <a:t>Testing:</a:t>
            </a:r>
            <a:br>
              <a:rPr lang="en-US" dirty="0" smtClean="0"/>
            </a:br>
            <a:r>
              <a:rPr lang="en-US" i="1" dirty="0" smtClean="0"/>
              <a:t>Yes</a:t>
            </a:r>
            <a:r>
              <a:rPr lang="en-US" i="1" dirty="0"/>
              <a:t>, for unvaccinated individuals. Weekly testing will be required this fall for unvaccinated students, staff and faculty in the university’s in-person community. Vaccinated persons are currently exempt. Testing also is available for vaccinated persons upon request. The weekly ​​testing is available for asymptomatic community members. People who are symptomatic should seek medical attention from the primary care provider or campus health center.</a:t>
            </a:r>
          </a:p>
          <a:p>
            <a:endParaRPr lang="en-US" dirty="0" smtClean="0"/>
          </a:p>
          <a:p>
            <a:endParaRPr lang="en-US" dirty="0"/>
          </a:p>
        </p:txBody>
      </p:sp>
    </p:spTree>
    <p:extLst>
      <p:ext uri="{BB962C8B-B14F-4D97-AF65-F5344CB8AC3E}">
        <p14:creationId xmlns:p14="http://schemas.microsoft.com/office/powerpoint/2010/main" val="18694499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D9BEC-CD08-4C11-863A-A6B42EAEAF5A}"/>
              </a:ext>
            </a:extLst>
          </p:cNvPr>
          <p:cNvSpPr>
            <a:spLocks noGrp="1"/>
          </p:cNvSpPr>
          <p:nvPr>
            <p:ph type="title"/>
          </p:nvPr>
        </p:nvSpPr>
        <p:spPr>
          <a:xfrm>
            <a:off x="331124" y="217429"/>
            <a:ext cx="10515600" cy="1325563"/>
          </a:xfrm>
        </p:spPr>
        <p:txBody>
          <a:bodyPr/>
          <a:lstStyle/>
          <a:p>
            <a:r>
              <a:rPr lang="en-US" b="1" dirty="0" smtClean="0"/>
              <a:t>Cluster Hires</a:t>
            </a:r>
            <a:endParaRPr lang="en-US" b="1" dirty="0"/>
          </a:p>
        </p:txBody>
      </p:sp>
      <p:sp>
        <p:nvSpPr>
          <p:cNvPr id="3" name="Content Placeholder 2">
            <a:extLst>
              <a:ext uri="{FF2B5EF4-FFF2-40B4-BE49-F238E27FC236}">
                <a16:creationId xmlns:a16="http://schemas.microsoft.com/office/drawing/2014/main" id="{DCB19A65-6AD5-4866-9539-0017854595A5}"/>
              </a:ext>
            </a:extLst>
          </p:cNvPr>
          <p:cNvSpPr>
            <a:spLocks noGrp="1"/>
          </p:cNvSpPr>
          <p:nvPr>
            <p:ph idx="1"/>
          </p:nvPr>
        </p:nvSpPr>
        <p:spPr>
          <a:xfrm>
            <a:off x="331124" y="1335174"/>
            <a:ext cx="7782098" cy="4351338"/>
          </a:xfrm>
        </p:spPr>
        <p:txBody>
          <a:bodyPr>
            <a:normAutofit fontScale="62500" lnSpcReduction="20000"/>
          </a:bodyPr>
          <a:lstStyle/>
          <a:p>
            <a:pPr algn="l"/>
            <a:r>
              <a:rPr lang="en-US" b="0" i="0" dirty="0">
                <a:solidFill>
                  <a:srgbClr val="222222"/>
                </a:solidFill>
                <a:effectLst/>
                <a:latin typeface="arial, sans-serif"/>
              </a:rPr>
              <a:t>An update on the Cluster Hire Proposals--the deadline has been extended to September 7th and I wanted to provide some clarification. </a:t>
            </a:r>
            <a:r>
              <a:rPr lang="en-US" b="0" i="0" dirty="0">
                <a:solidFill>
                  <a:srgbClr val="000000"/>
                </a:solidFill>
                <a:effectLst/>
                <a:latin typeface="arial, sans-serif"/>
              </a:rPr>
              <a:t>My intention is to approve all completed proposals that involve Extension (</a:t>
            </a:r>
            <a:r>
              <a:rPr lang="en-US" b="1" i="1" dirty="0">
                <a:solidFill>
                  <a:srgbClr val="000000"/>
                </a:solidFill>
                <a:effectLst/>
                <a:latin typeface="arial" panose="020B0604020202020204" pitchFamily="34" charset="0"/>
              </a:rPr>
              <a:t>Please be aware that “approval” in this instance means “approval to enter the competition".)</a:t>
            </a:r>
            <a:r>
              <a:rPr lang="en-US" b="0" i="0" dirty="0">
                <a:solidFill>
                  <a:srgbClr val="000000"/>
                </a:solidFill>
                <a:effectLst/>
                <a:latin typeface="arial" panose="020B0604020202020204" pitchFamily="34" charset="0"/>
              </a:rPr>
              <a:t> For this first-time call, we can’t know in advance how many proposals will be submitted across the University or how they will compete with one another. Given that, it’s good for Extension to be party to multiple credible proposals so as to increase the chances of selection for Extension as a whole. A vetting process to eliminate proposals at this level wouldn’t be wise, though I do need to review. So:</a:t>
            </a:r>
            <a:endParaRPr lang="en-US" b="0" i="0" dirty="0">
              <a:solidFill>
                <a:srgbClr val="222222"/>
              </a:solidFill>
              <a:effectLst/>
              <a:latin typeface="Arial" panose="020B0604020202020204" pitchFamily="34" charset="0"/>
            </a:endParaRPr>
          </a:p>
          <a:p>
            <a:pPr marL="457200" marR="0" algn="l">
              <a:spcAft>
                <a:spcPts val="0"/>
              </a:spcAft>
            </a:pPr>
            <a:r>
              <a:rPr lang="en-US" b="0" i="0" dirty="0" smtClean="0">
                <a:solidFill>
                  <a:srgbClr val="000000"/>
                </a:solidFill>
                <a:effectLst/>
                <a:latin typeface="arial, sans-serif"/>
              </a:rPr>
              <a:t>Please </a:t>
            </a:r>
            <a:r>
              <a:rPr lang="en-US" b="0" i="0" dirty="0">
                <a:solidFill>
                  <a:srgbClr val="000000"/>
                </a:solidFill>
                <a:effectLst/>
                <a:latin typeface="arial, sans-serif"/>
              </a:rPr>
              <a:t>send complete drafts for my review to hcarter@maine.edu </a:t>
            </a:r>
            <a:r>
              <a:rPr lang="en-US" b="1" i="0" dirty="0">
                <a:solidFill>
                  <a:srgbClr val="000000"/>
                </a:solidFill>
                <a:effectLst/>
                <a:latin typeface="arial, sans-serif"/>
              </a:rPr>
              <a:t>by the close of business on August 23rd</a:t>
            </a:r>
            <a:r>
              <a:rPr lang="en-US" b="0" i="0" dirty="0">
                <a:solidFill>
                  <a:srgbClr val="000000"/>
                </a:solidFill>
                <a:effectLst/>
                <a:latin typeface="arial, sans-serif"/>
              </a:rPr>
              <a:t>. It’s fine for you to revise after this. Just bring any major changes to my attention.</a:t>
            </a:r>
            <a:endParaRPr lang="en-US" b="0" i="0" dirty="0">
              <a:solidFill>
                <a:srgbClr val="222222"/>
              </a:solidFill>
              <a:effectLst/>
              <a:latin typeface="Arial" panose="020B0604020202020204" pitchFamily="34" charset="0"/>
            </a:endParaRPr>
          </a:p>
          <a:p>
            <a:pPr marL="457200" marR="0" algn="l">
              <a:spcAft>
                <a:spcPts val="0"/>
              </a:spcAft>
            </a:pPr>
            <a:r>
              <a:rPr lang="en-US" b="0" i="0" dirty="0" smtClean="0">
                <a:solidFill>
                  <a:srgbClr val="000000"/>
                </a:solidFill>
                <a:effectLst/>
                <a:latin typeface="arial, sans-serif"/>
              </a:rPr>
              <a:t>I </a:t>
            </a:r>
            <a:r>
              <a:rPr lang="en-US" b="0" i="0" dirty="0">
                <a:solidFill>
                  <a:srgbClr val="000000"/>
                </a:solidFill>
                <a:effectLst/>
                <a:latin typeface="arial, sans-serif"/>
              </a:rPr>
              <a:t>will email my reply by the morning of August 30th so that you can include it with your submission.</a:t>
            </a:r>
            <a:endParaRPr lang="en-US" b="0" i="0" dirty="0">
              <a:solidFill>
                <a:srgbClr val="222222"/>
              </a:solidFill>
              <a:effectLst/>
              <a:latin typeface="Arial" panose="020B0604020202020204" pitchFamily="34" charset="0"/>
            </a:endParaRPr>
          </a:p>
          <a:p>
            <a:pPr algn="l"/>
            <a:r>
              <a:rPr lang="en-US" b="0" i="0" dirty="0">
                <a:solidFill>
                  <a:srgbClr val="000000"/>
                </a:solidFill>
                <a:effectLst/>
                <a:latin typeface="arial" panose="020B0604020202020204" pitchFamily="34" charset="0"/>
              </a:rPr>
              <a:t>I welcome the opportunity to advise as proposals are being developed. I have already had several really interesting conversations about cluster hire ideas. </a:t>
            </a:r>
            <a:endParaRPr lang="en-US" b="0" i="0" dirty="0">
              <a:solidFill>
                <a:srgbClr val="222222"/>
              </a:solidFill>
              <a:effectLst/>
              <a:latin typeface="Arial" panose="020B0604020202020204" pitchFamily="34" charset="0"/>
            </a:endParaRPr>
          </a:p>
          <a:p>
            <a:endParaRPr lang="en-US" dirty="0"/>
          </a:p>
        </p:txBody>
      </p:sp>
      <p:sp>
        <p:nvSpPr>
          <p:cNvPr id="4" name="TextBox 3"/>
          <p:cNvSpPr txBox="1"/>
          <p:nvPr/>
        </p:nvSpPr>
        <p:spPr>
          <a:xfrm>
            <a:off x="8382461" y="1059519"/>
            <a:ext cx="3926781" cy="5078313"/>
          </a:xfrm>
          <a:prstGeom prst="rect">
            <a:avLst/>
          </a:prstGeom>
          <a:noFill/>
        </p:spPr>
        <p:txBody>
          <a:bodyPr wrap="none" rtlCol="0">
            <a:spAutoFit/>
          </a:bodyPr>
          <a:lstStyle/>
          <a:p>
            <a:r>
              <a:rPr lang="en-US" b="1" dirty="0" smtClean="0"/>
              <a:t>What is a Cluster Hire?</a:t>
            </a:r>
          </a:p>
          <a:p>
            <a:r>
              <a:rPr lang="en-US" dirty="0" smtClean="0"/>
              <a:t>Carla </a:t>
            </a:r>
            <a:r>
              <a:rPr lang="en-US" dirty="0"/>
              <a:t>Freeman, in </a:t>
            </a:r>
            <a:r>
              <a:rPr lang="en-US" dirty="0">
                <a:hlinkClick r:id="rId2"/>
              </a:rPr>
              <a:t>an article</a:t>
            </a:r>
            <a:r>
              <a:rPr lang="en-US" dirty="0"/>
              <a:t> for </a:t>
            </a:r>
            <a:r>
              <a:rPr lang="en-US" dirty="0" smtClean="0"/>
              <a:t/>
            </a:r>
            <a:br>
              <a:rPr lang="en-US" dirty="0" smtClean="0"/>
            </a:br>
            <a:r>
              <a:rPr lang="en-US" i="1" dirty="0" smtClean="0"/>
              <a:t>The </a:t>
            </a:r>
            <a:r>
              <a:rPr lang="en-US" i="1" dirty="0"/>
              <a:t>Chronicle of Higher Education,</a:t>
            </a:r>
            <a:r>
              <a:rPr lang="en-US" dirty="0"/>
              <a:t> </a:t>
            </a:r>
            <a:r>
              <a:rPr lang="en-US" dirty="0" smtClean="0"/>
              <a:t/>
            </a:r>
            <a:br>
              <a:rPr lang="en-US" dirty="0" smtClean="0"/>
            </a:br>
            <a:r>
              <a:rPr lang="en-US" dirty="0" smtClean="0"/>
              <a:t>says </a:t>
            </a:r>
            <a:r>
              <a:rPr lang="en-US" dirty="0"/>
              <a:t>that this process can take many </a:t>
            </a:r>
            <a:r>
              <a:rPr lang="en-US" dirty="0" smtClean="0"/>
              <a:t/>
            </a:r>
            <a:br>
              <a:rPr lang="en-US" dirty="0" smtClean="0"/>
            </a:br>
            <a:r>
              <a:rPr lang="en-US" dirty="0" smtClean="0"/>
              <a:t>forms</a:t>
            </a:r>
            <a:r>
              <a:rPr lang="en-US" dirty="0"/>
              <a:t>, but the main goal and structure </a:t>
            </a:r>
            <a:r>
              <a:rPr lang="en-US" dirty="0" smtClean="0"/>
              <a:t/>
            </a:r>
            <a:br>
              <a:rPr lang="en-US" dirty="0" smtClean="0"/>
            </a:br>
            <a:r>
              <a:rPr lang="en-US" dirty="0" smtClean="0"/>
              <a:t>are </a:t>
            </a:r>
            <a:r>
              <a:rPr lang="en-US" dirty="0"/>
              <a:t>simple: “Prioritize and invest in </a:t>
            </a:r>
            <a:r>
              <a:rPr lang="en-US" dirty="0" smtClean="0"/>
              <a:t/>
            </a:r>
            <a:br>
              <a:rPr lang="en-US" dirty="0" smtClean="0"/>
            </a:br>
            <a:r>
              <a:rPr lang="en-US" dirty="0" smtClean="0"/>
              <a:t>multiple </a:t>
            </a:r>
            <a:r>
              <a:rPr lang="en-US" dirty="0"/>
              <a:t>positions in a broad field, </a:t>
            </a:r>
            <a:r>
              <a:rPr lang="en-US" dirty="0" smtClean="0"/>
              <a:t/>
            </a:r>
            <a:br>
              <a:rPr lang="en-US" dirty="0" smtClean="0"/>
            </a:br>
            <a:r>
              <a:rPr lang="en-US" dirty="0" smtClean="0"/>
              <a:t>or </a:t>
            </a:r>
            <a:r>
              <a:rPr lang="en-US" dirty="0"/>
              <a:t>across a range of related fields, </a:t>
            </a:r>
            <a:r>
              <a:rPr lang="en-US" dirty="0" smtClean="0"/>
              <a:t/>
            </a:r>
            <a:br>
              <a:rPr lang="en-US" dirty="0" smtClean="0"/>
            </a:br>
            <a:r>
              <a:rPr lang="en-US" dirty="0" smtClean="0"/>
              <a:t>rather </a:t>
            </a:r>
            <a:r>
              <a:rPr lang="en-US" dirty="0"/>
              <a:t>than hiring faculty members one </a:t>
            </a:r>
            <a:r>
              <a:rPr lang="en-US" dirty="0" smtClean="0"/>
              <a:t/>
            </a:r>
            <a:br>
              <a:rPr lang="en-US" dirty="0" smtClean="0"/>
            </a:br>
            <a:r>
              <a:rPr lang="en-US" dirty="0" smtClean="0"/>
              <a:t>by </a:t>
            </a:r>
            <a:r>
              <a:rPr lang="en-US" dirty="0"/>
              <a:t>one in specific subfields. This </a:t>
            </a:r>
            <a:r>
              <a:rPr lang="en-US" dirty="0" smtClean="0"/>
              <a:t/>
            </a:r>
            <a:br>
              <a:rPr lang="en-US" dirty="0" smtClean="0"/>
            </a:br>
            <a:r>
              <a:rPr lang="en-US" dirty="0" smtClean="0"/>
              <a:t>increases </a:t>
            </a:r>
            <a:r>
              <a:rPr lang="en-US" dirty="0"/>
              <a:t>the likelihood of a diverse </a:t>
            </a:r>
            <a:r>
              <a:rPr lang="en-US" dirty="0" smtClean="0"/>
              <a:t/>
            </a:r>
            <a:br>
              <a:rPr lang="en-US" dirty="0" smtClean="0"/>
            </a:br>
            <a:r>
              <a:rPr lang="en-US" dirty="0" smtClean="0"/>
              <a:t>pool </a:t>
            </a:r>
            <a:r>
              <a:rPr lang="en-US" dirty="0"/>
              <a:t>of candidates, identifies </a:t>
            </a:r>
            <a:r>
              <a:rPr lang="en-US" dirty="0" smtClean="0"/>
              <a:t/>
            </a:r>
            <a:br>
              <a:rPr lang="en-US" dirty="0" smtClean="0"/>
            </a:br>
            <a:r>
              <a:rPr lang="en-US" dirty="0" smtClean="0"/>
              <a:t>synergistic </a:t>
            </a:r>
            <a:r>
              <a:rPr lang="en-US" dirty="0"/>
              <a:t>connections among </a:t>
            </a:r>
            <a:r>
              <a:rPr lang="en-US" dirty="0" smtClean="0"/>
              <a:t/>
            </a:r>
            <a:br>
              <a:rPr lang="en-US" dirty="0" smtClean="0"/>
            </a:br>
            <a:r>
              <a:rPr lang="en-US" dirty="0" smtClean="0"/>
              <a:t>candidates </a:t>
            </a:r>
            <a:r>
              <a:rPr lang="en-US" dirty="0"/>
              <a:t>and, by recruiting faculty </a:t>
            </a:r>
            <a:r>
              <a:rPr lang="en-US" dirty="0" smtClean="0"/>
              <a:t/>
            </a:r>
            <a:br>
              <a:rPr lang="en-US" dirty="0" smtClean="0"/>
            </a:br>
            <a:r>
              <a:rPr lang="en-US" dirty="0" smtClean="0"/>
              <a:t>cohorts </a:t>
            </a:r>
            <a:r>
              <a:rPr lang="en-US" dirty="0"/>
              <a:t>together, fosters collaboration </a:t>
            </a:r>
            <a:r>
              <a:rPr lang="en-US" dirty="0" smtClean="0"/>
              <a:t/>
            </a:r>
            <a:br>
              <a:rPr lang="en-US" dirty="0" smtClean="0"/>
            </a:br>
            <a:r>
              <a:rPr lang="en-US" dirty="0" smtClean="0"/>
              <a:t>and </a:t>
            </a:r>
            <a:r>
              <a:rPr lang="en-US" dirty="0"/>
              <a:t>a shared experience</a:t>
            </a:r>
            <a:r>
              <a:rPr lang="en-US" dirty="0"/>
              <a:t>.”</a:t>
            </a:r>
            <a:br>
              <a:rPr lang="en-US" dirty="0"/>
            </a:br>
            <a:r>
              <a:rPr lang="en-US" dirty="0">
                <a:hlinkClick r:id="rId3"/>
              </a:rPr>
              <a:t>https://</a:t>
            </a:r>
            <a:r>
              <a:rPr lang="en-US" dirty="0" smtClean="0">
                <a:hlinkClick r:id="rId3"/>
              </a:rPr>
              <a:t>hrdailyadvisor.blr.com/2020/02</a:t>
            </a:r>
            <a:r>
              <a:rPr lang="en-US" dirty="0" smtClean="0"/>
              <a:t/>
            </a:r>
            <a:br>
              <a:rPr lang="en-US" dirty="0" smtClean="0"/>
            </a:br>
            <a:r>
              <a:rPr lang="en-US" dirty="0" smtClean="0">
                <a:solidFill>
                  <a:srgbClr val="0070C0"/>
                </a:solidFill>
              </a:rPr>
              <a:t>/</a:t>
            </a:r>
            <a:r>
              <a:rPr lang="en-US" dirty="0">
                <a:solidFill>
                  <a:srgbClr val="0070C0"/>
                </a:solidFill>
              </a:rPr>
              <a:t>06/what-is-cluster-hiring/</a:t>
            </a:r>
          </a:p>
        </p:txBody>
      </p:sp>
    </p:spTree>
    <p:extLst>
      <p:ext uri="{BB962C8B-B14F-4D97-AF65-F5344CB8AC3E}">
        <p14:creationId xmlns:p14="http://schemas.microsoft.com/office/powerpoint/2010/main" val="35130816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98612" y="271819"/>
            <a:ext cx="10515600" cy="1325563"/>
          </a:xfrm>
        </p:spPr>
        <p:txBody>
          <a:bodyPr/>
          <a:lstStyle/>
          <a:p>
            <a:r>
              <a:rPr lang="en-US" b="1" dirty="0" smtClean="0"/>
              <a:t>Last Month &amp; This Month</a:t>
            </a:r>
            <a:endParaRPr lang="en-US" b="1" dirty="0"/>
          </a:p>
        </p:txBody>
      </p:sp>
      <p:sp>
        <p:nvSpPr>
          <p:cNvPr id="5" name="Text Placeholder 4"/>
          <p:cNvSpPr>
            <a:spLocks noGrp="1"/>
          </p:cNvSpPr>
          <p:nvPr>
            <p:ph type="body" idx="1"/>
          </p:nvPr>
        </p:nvSpPr>
        <p:spPr>
          <a:xfrm>
            <a:off x="398625" y="1269207"/>
            <a:ext cx="5157787" cy="823912"/>
          </a:xfrm>
        </p:spPr>
        <p:txBody>
          <a:bodyPr/>
          <a:lstStyle/>
          <a:p>
            <a:r>
              <a:rPr lang="en-US" dirty="0" smtClean="0"/>
              <a:t>July</a:t>
            </a:r>
            <a:endParaRPr lang="en-US" dirty="0"/>
          </a:p>
        </p:txBody>
      </p:sp>
      <p:sp>
        <p:nvSpPr>
          <p:cNvPr id="6" name="Content Placeholder 5"/>
          <p:cNvSpPr>
            <a:spLocks noGrp="1"/>
          </p:cNvSpPr>
          <p:nvPr>
            <p:ph sz="half" idx="2"/>
          </p:nvPr>
        </p:nvSpPr>
        <p:spPr>
          <a:xfrm>
            <a:off x="398625" y="2243818"/>
            <a:ext cx="4481286" cy="4250288"/>
          </a:xfrm>
        </p:spPr>
        <p:txBody>
          <a:bodyPr>
            <a:normAutofit fontScale="92500" lnSpcReduction="20000"/>
          </a:bodyPr>
          <a:lstStyle/>
          <a:p>
            <a:r>
              <a:rPr lang="en-US" dirty="0" smtClean="0"/>
              <a:t>More in person meetings and events</a:t>
            </a:r>
          </a:p>
          <a:p>
            <a:r>
              <a:rPr lang="en-US" dirty="0" smtClean="0"/>
              <a:t>4-H Summer Learning Leadership Series kicked off!</a:t>
            </a:r>
          </a:p>
          <a:p>
            <a:r>
              <a:rPr lang="en-US" dirty="0" smtClean="0"/>
              <a:t>Maine Potato Board Dinner</a:t>
            </a:r>
          </a:p>
          <a:p>
            <a:r>
              <a:rPr lang="en-US" dirty="0" smtClean="0"/>
              <a:t>Provost visit to Bryant Pond</a:t>
            </a:r>
          </a:p>
          <a:p>
            <a:r>
              <a:rPr lang="en-US" dirty="0" smtClean="0"/>
              <a:t>Dairy candidate visit</a:t>
            </a:r>
          </a:p>
          <a:p>
            <a:r>
              <a:rPr lang="en-US" dirty="0" smtClean="0"/>
              <a:t>Took a little break</a:t>
            </a:r>
          </a:p>
          <a:p>
            <a:r>
              <a:rPr lang="en-US" dirty="0"/>
              <a:t>Communications position moving forward</a:t>
            </a:r>
          </a:p>
          <a:p>
            <a:r>
              <a:rPr lang="en-US" dirty="0" smtClean="0"/>
              <a:t>COVID</a:t>
            </a:r>
            <a:r>
              <a:rPr lang="en-US" dirty="0"/>
              <a:t>, COVID, </a:t>
            </a:r>
            <a:r>
              <a:rPr lang="en-US" dirty="0" smtClean="0"/>
              <a:t>COVID</a:t>
            </a:r>
            <a:endParaRPr lang="en-US" dirty="0"/>
          </a:p>
        </p:txBody>
      </p:sp>
      <p:sp>
        <p:nvSpPr>
          <p:cNvPr id="7" name="Text Placeholder 6"/>
          <p:cNvSpPr>
            <a:spLocks noGrp="1"/>
          </p:cNvSpPr>
          <p:nvPr>
            <p:ph type="body" sz="quarter" idx="3"/>
          </p:nvPr>
        </p:nvSpPr>
        <p:spPr>
          <a:xfrm>
            <a:off x="7655768" y="1269207"/>
            <a:ext cx="5183188" cy="823912"/>
          </a:xfrm>
        </p:spPr>
        <p:txBody>
          <a:bodyPr/>
          <a:lstStyle/>
          <a:p>
            <a:r>
              <a:rPr lang="en-US" dirty="0" smtClean="0"/>
              <a:t>August</a:t>
            </a:r>
            <a:endParaRPr lang="en-US" dirty="0"/>
          </a:p>
        </p:txBody>
      </p:sp>
      <p:sp>
        <p:nvSpPr>
          <p:cNvPr id="8" name="Content Placeholder 7"/>
          <p:cNvSpPr>
            <a:spLocks noGrp="1"/>
          </p:cNvSpPr>
          <p:nvPr>
            <p:ph sz="quarter" idx="4"/>
          </p:nvPr>
        </p:nvSpPr>
        <p:spPr>
          <a:xfrm>
            <a:off x="7655768" y="2243818"/>
            <a:ext cx="4443963" cy="3684588"/>
          </a:xfrm>
        </p:spPr>
        <p:txBody>
          <a:bodyPr>
            <a:normAutofit lnSpcReduction="10000"/>
          </a:bodyPr>
          <a:lstStyle/>
          <a:p>
            <a:r>
              <a:rPr lang="en-US" dirty="0"/>
              <a:t>COVID, COVID, </a:t>
            </a:r>
            <a:r>
              <a:rPr lang="en-US" dirty="0" smtClean="0"/>
              <a:t>COVID</a:t>
            </a:r>
          </a:p>
          <a:p>
            <a:r>
              <a:rPr lang="en-US" dirty="0" smtClean="0"/>
              <a:t>More in person events</a:t>
            </a:r>
          </a:p>
          <a:p>
            <a:r>
              <a:rPr lang="en-US" dirty="0" smtClean="0"/>
              <a:t>Internship program transition</a:t>
            </a:r>
          </a:p>
          <a:p>
            <a:r>
              <a:rPr lang="en-US" dirty="0" smtClean="0"/>
              <a:t>ELT changes</a:t>
            </a:r>
          </a:p>
          <a:p>
            <a:r>
              <a:rPr lang="en-US" dirty="0" smtClean="0"/>
              <a:t>Deans Retreat</a:t>
            </a:r>
          </a:p>
          <a:p>
            <a:r>
              <a:rPr lang="en-US" dirty="0" smtClean="0"/>
              <a:t>Taking a couple of additional days off</a:t>
            </a:r>
            <a:endParaRPr lang="en-US" dirty="0"/>
          </a:p>
          <a:p>
            <a:endParaRPr lang="en-US"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4373725" y="2797062"/>
            <a:ext cx="3750906" cy="2813180"/>
          </a:xfrm>
          <a:prstGeom prst="rect">
            <a:avLst/>
          </a:prstGeom>
        </p:spPr>
      </p:pic>
    </p:spTree>
    <p:extLst>
      <p:ext uri="{BB962C8B-B14F-4D97-AF65-F5344CB8AC3E}">
        <p14:creationId xmlns:p14="http://schemas.microsoft.com/office/powerpoint/2010/main" val="3300474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404" y="0"/>
            <a:ext cx="10515600" cy="1325563"/>
          </a:xfrm>
        </p:spPr>
        <p:txBody>
          <a:bodyPr/>
          <a:lstStyle/>
          <a:p>
            <a:r>
              <a:rPr lang="en-US" b="1" dirty="0" smtClean="0"/>
              <a:t>WA County Tour with the President</a:t>
            </a:r>
            <a:endParaRPr lang="en-US" b="1"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flipV="1">
            <a:off x="8961105" y="481723"/>
            <a:ext cx="3223905" cy="2417929"/>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flipV="1">
            <a:off x="4205299" y="4177530"/>
            <a:ext cx="2865693" cy="214927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214812" y="3790930"/>
            <a:ext cx="3820924" cy="2865693"/>
          </a:xfrm>
          <a:prstGeom prst="rect">
            <a:avLst/>
          </a:prstGeom>
        </p:spPr>
      </p:pic>
      <p:pic>
        <p:nvPicPr>
          <p:cNvPr id="9" name="Picture 8"/>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7240555" y="3355010"/>
            <a:ext cx="4803537" cy="3330001"/>
          </a:xfrm>
          <a:prstGeom prst="rect">
            <a:avLst/>
          </a:prstGeom>
        </p:spPr>
      </p:pic>
      <p:pic>
        <p:nvPicPr>
          <p:cNvPr id="4" name="Content Placeholder 3"/>
          <p:cNvPicPr>
            <a:picLocks noGrp="1" noChangeAspect="1"/>
          </p:cNvPicPr>
          <p:nvPr>
            <p:ph idx="1"/>
          </p:nvPr>
        </p:nvPicPr>
        <p:blipFill>
          <a:blip r:embed="rId6">
            <a:extLst>
              <a:ext uri="{28A0092B-C50C-407E-A947-70E740481C1C}">
                <a14:useLocalDpi xmlns:a14="http://schemas.microsoft.com/office/drawing/2010/main" val="0"/>
              </a:ext>
            </a:extLst>
          </a:blip>
          <a:stretch>
            <a:fillRect/>
          </a:stretch>
        </p:blipFill>
        <p:spPr>
          <a:xfrm flipH="1">
            <a:off x="3082606" y="1033789"/>
            <a:ext cx="3483995" cy="2612996"/>
          </a:xfrm>
        </p:spPr>
      </p:pic>
    </p:spTree>
    <p:extLst>
      <p:ext uri="{BB962C8B-B14F-4D97-AF65-F5344CB8AC3E}">
        <p14:creationId xmlns:p14="http://schemas.microsoft.com/office/powerpoint/2010/main" val="22076571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b="1" dirty="0" smtClean="0"/>
              <a:t>Reminders</a:t>
            </a:r>
            <a:endParaRPr lang="en-US" b="1" dirty="0"/>
          </a:p>
        </p:txBody>
      </p:sp>
      <p:sp>
        <p:nvSpPr>
          <p:cNvPr id="8" name="Content Placeholder 7"/>
          <p:cNvSpPr>
            <a:spLocks noGrp="1"/>
          </p:cNvSpPr>
          <p:nvPr>
            <p:ph idx="1"/>
          </p:nvPr>
        </p:nvSpPr>
        <p:spPr>
          <a:xfrm>
            <a:off x="838200" y="1434927"/>
            <a:ext cx="5803669" cy="4351338"/>
          </a:xfrm>
        </p:spPr>
        <p:txBody>
          <a:bodyPr/>
          <a:lstStyle/>
          <a:p>
            <a:r>
              <a:rPr lang="en-US" dirty="0" smtClean="0"/>
              <a:t>Lunch and Learn on August 20</a:t>
            </a:r>
            <a:r>
              <a:rPr lang="en-US" baseline="30000" dirty="0" smtClean="0"/>
              <a:t>th</a:t>
            </a:r>
            <a:r>
              <a:rPr lang="en-US" dirty="0" smtClean="0"/>
              <a:t> at 11:30 a.m.</a:t>
            </a:r>
          </a:p>
          <a:p>
            <a:r>
              <a:rPr lang="en-US" dirty="0" smtClean="0"/>
              <a:t>The Roadmap Steering Committee met on 7/27, minutes of the meeting will be posted on the Roadmap website in the next week.</a:t>
            </a:r>
          </a:p>
          <a:p>
            <a:r>
              <a:rPr lang="en-US" dirty="0" smtClean="0"/>
              <a:t>Grace and flexibility—think we may need them more then we ever have before!</a:t>
            </a:r>
          </a:p>
          <a:p>
            <a:endParaRPr lang="en-US" dirty="0"/>
          </a:p>
        </p:txBody>
      </p:sp>
      <p:pic>
        <p:nvPicPr>
          <p:cNvPr id="9" name="Picture 8"/>
          <p:cNvPicPr>
            <a:picLocks noChangeAspect="1"/>
          </p:cNvPicPr>
          <p:nvPr/>
        </p:nvPicPr>
        <p:blipFill>
          <a:blip r:embed="rId2"/>
          <a:stretch>
            <a:fillRect/>
          </a:stretch>
        </p:blipFill>
        <p:spPr>
          <a:xfrm>
            <a:off x="7483633" y="1434927"/>
            <a:ext cx="3699908" cy="3699908"/>
          </a:xfrm>
          <a:prstGeom prst="rect">
            <a:avLst/>
          </a:prstGeom>
        </p:spPr>
      </p:pic>
    </p:spTree>
    <p:extLst>
      <p:ext uri="{BB962C8B-B14F-4D97-AF65-F5344CB8AC3E}">
        <p14:creationId xmlns:p14="http://schemas.microsoft.com/office/powerpoint/2010/main" val="3465411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8979</TotalTime>
  <Words>1119</Words>
  <Application>Microsoft Office PowerPoint</Application>
  <PresentationFormat>Widescreen</PresentationFormat>
  <Paragraphs>71</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Arial</vt:lpstr>
      <vt:lpstr>arial, sans-serif</vt:lpstr>
      <vt:lpstr>Calibri</vt:lpstr>
      <vt:lpstr>Calibri Light</vt:lpstr>
      <vt:lpstr>Office Theme</vt:lpstr>
      <vt:lpstr>Extension Connections</vt:lpstr>
      <vt:lpstr>Today’s agenda</vt:lpstr>
      <vt:lpstr>Welcome to Extension!</vt:lpstr>
      <vt:lpstr>Remote Work Guidance</vt:lpstr>
      <vt:lpstr>Other COVID updates (or things to mention):</vt:lpstr>
      <vt:lpstr>Cluster Hires</vt:lpstr>
      <vt:lpstr>Last Month &amp; This Month</vt:lpstr>
      <vt:lpstr>WA County Tour with the President</vt:lpstr>
      <vt:lpstr>Reminders</vt:lpstr>
      <vt:lpstr>Publications Transition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Extension Connections</dc:title>
  <dc:creator>HCARTER</dc:creator>
  <cp:lastModifiedBy>Hannah Carter </cp:lastModifiedBy>
  <cp:revision>60</cp:revision>
  <cp:lastPrinted>2021-08-02T17:31:41Z</cp:lastPrinted>
  <dcterms:created xsi:type="dcterms:W3CDTF">2020-11-02T14:46:43Z</dcterms:created>
  <dcterms:modified xsi:type="dcterms:W3CDTF">2021-08-02T17:34:00Z</dcterms:modified>
</cp:coreProperties>
</file>